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handoutMasterIdLst>
    <p:handoutMasterId r:id="rId39"/>
  </p:handoutMasterIdLst>
  <p:sldIdLst>
    <p:sldId id="259" r:id="rId2"/>
    <p:sldId id="313" r:id="rId3"/>
    <p:sldId id="315" r:id="rId4"/>
    <p:sldId id="344" r:id="rId5"/>
    <p:sldId id="345" r:id="rId6"/>
    <p:sldId id="346" r:id="rId7"/>
    <p:sldId id="347" r:id="rId8"/>
    <p:sldId id="348" r:id="rId9"/>
    <p:sldId id="343" r:id="rId10"/>
    <p:sldId id="295" r:id="rId11"/>
    <p:sldId id="317" r:id="rId12"/>
    <p:sldId id="318" r:id="rId13"/>
    <p:sldId id="319" r:id="rId14"/>
    <p:sldId id="320" r:id="rId15"/>
    <p:sldId id="338" r:id="rId16"/>
    <p:sldId id="321" r:id="rId17"/>
    <p:sldId id="322" r:id="rId18"/>
    <p:sldId id="323" r:id="rId19"/>
    <p:sldId id="324" r:id="rId20"/>
    <p:sldId id="325" r:id="rId21"/>
    <p:sldId id="326" r:id="rId22"/>
    <p:sldId id="341" r:id="rId23"/>
    <p:sldId id="340" r:id="rId24"/>
    <p:sldId id="327" r:id="rId25"/>
    <p:sldId id="328" r:id="rId26"/>
    <p:sldId id="331" r:id="rId27"/>
    <p:sldId id="330" r:id="rId28"/>
    <p:sldId id="329" r:id="rId29"/>
    <p:sldId id="332" r:id="rId30"/>
    <p:sldId id="333" r:id="rId31"/>
    <p:sldId id="334" r:id="rId32"/>
    <p:sldId id="335" r:id="rId33"/>
    <p:sldId id="336" r:id="rId34"/>
    <p:sldId id="337" r:id="rId35"/>
    <p:sldId id="339" r:id="rId36"/>
    <p:sldId id="349"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AB2ED"/>
    <a:srgbClr val="4A6A7A"/>
    <a:srgbClr val="38515D"/>
    <a:srgbClr val="0DB3EF"/>
    <a:srgbClr val="5B9BD5"/>
    <a:srgbClr val="D4C229"/>
    <a:srgbClr val="1D6E8B"/>
    <a:srgbClr val="FE0227"/>
    <a:srgbClr val="F67C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94639" autoAdjust="0"/>
  </p:normalViewPr>
  <p:slideViewPr>
    <p:cSldViewPr snapToGrid="0">
      <p:cViewPr varScale="1">
        <p:scale>
          <a:sx n="122" d="100"/>
          <a:sy n="122" d="100"/>
        </p:scale>
        <p:origin x="114" y="138"/>
      </p:cViewPr>
      <p:guideLst/>
    </p:cSldViewPr>
  </p:slideViewPr>
  <p:outlineViewPr>
    <p:cViewPr>
      <p:scale>
        <a:sx n="33" d="100"/>
        <a:sy n="33" d="100"/>
      </p:scale>
      <p:origin x="0" y="-9888"/>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6578"/>
          </a:xfrm>
          <a:prstGeom prst="rect">
            <a:avLst/>
          </a:prstGeom>
        </p:spPr>
        <p:txBody>
          <a:bodyPr vert="horz" lIns="91440" tIns="45720" rIns="91440" bIns="45720" rtlCol="0"/>
          <a:lstStyle>
            <a:lvl1pPr algn="r">
              <a:defRPr sz="1200"/>
            </a:lvl1pPr>
          </a:lstStyle>
          <a:p>
            <a:fld id="{DA7DFEE4-4A58-42FF-8424-C76A1971E161}" type="datetimeFigureOut">
              <a:rPr lang="en-US" smtClean="0"/>
              <a:t>3/5/2020</a:t>
            </a:fld>
            <a:endParaRPr lang="en-US"/>
          </a:p>
        </p:txBody>
      </p:sp>
      <p:sp>
        <p:nvSpPr>
          <p:cNvPr id="4" name="Footer Placeholder 3"/>
          <p:cNvSpPr>
            <a:spLocks noGrp="1"/>
          </p:cNvSpPr>
          <p:nvPr>
            <p:ph type="ftr" sz="quarter" idx="2"/>
          </p:nvPr>
        </p:nvSpPr>
        <p:spPr>
          <a:xfrm>
            <a:off x="1" y="8829822"/>
            <a:ext cx="3038475"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822"/>
            <a:ext cx="3038475" cy="466578"/>
          </a:xfrm>
          <a:prstGeom prst="rect">
            <a:avLst/>
          </a:prstGeom>
        </p:spPr>
        <p:txBody>
          <a:bodyPr vert="horz" lIns="91440" tIns="45720" rIns="91440" bIns="45720" rtlCol="0" anchor="b"/>
          <a:lstStyle>
            <a:lvl1pPr algn="r">
              <a:defRPr sz="1200"/>
            </a:lvl1pPr>
          </a:lstStyle>
          <a:p>
            <a:fld id="{9741B0A3-9AEE-4728-A540-FECA6DB08333}" type="slidenum">
              <a:rPr lang="en-US" smtClean="0"/>
              <a:t>‹#›</a:t>
            </a:fld>
            <a:endParaRPr lang="en-US"/>
          </a:p>
        </p:txBody>
      </p:sp>
    </p:spTree>
    <p:extLst>
      <p:ext uri="{BB962C8B-B14F-4D97-AF65-F5344CB8AC3E}">
        <p14:creationId xmlns:p14="http://schemas.microsoft.com/office/powerpoint/2010/main" val="36660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1383F6C5-5720-4751-BD01-47DF27B75B13}" type="datetimeFigureOut">
              <a:rPr lang="en-US" smtClean="0"/>
              <a:t>3/5/2020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4"/>
          </a:xfrm>
          <a:prstGeom prst="rect">
            <a:avLst/>
          </a:prstGeom>
        </p:spPr>
        <p:txBody>
          <a:bodyPr vert="horz" lIns="91440" tIns="45720" rIns="91440" bIns="45720" rtlCol="0" anchor="b"/>
          <a:lstStyle>
            <a:lvl1pPr algn="r">
              <a:defRPr sz="1200"/>
            </a:lvl1pPr>
          </a:lstStyle>
          <a:p>
            <a:fld id="{193269F3-6B61-4B8B-BEB7-45ECF1152CA8}" type="slidenum">
              <a:rPr lang="en-US" smtClean="0"/>
              <a:t>‹#›</a:t>
            </a:fld>
            <a:endParaRPr lang="en-US"/>
          </a:p>
        </p:txBody>
      </p:sp>
    </p:spTree>
    <p:extLst>
      <p:ext uri="{BB962C8B-B14F-4D97-AF65-F5344CB8AC3E}">
        <p14:creationId xmlns:p14="http://schemas.microsoft.com/office/powerpoint/2010/main" val="3530762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C14A31D-0FBD-429B-B8F6-9D011E45BF99}"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A96C5-7861-49FF-800A-5FFD14C016C1}" type="slidenum">
              <a:rPr lang="en-US" smtClean="0"/>
              <a:t>‹#›</a:t>
            </a:fld>
            <a:endParaRPr lang="en-US"/>
          </a:p>
        </p:txBody>
      </p:sp>
    </p:spTree>
    <p:extLst>
      <p:ext uri="{BB962C8B-B14F-4D97-AF65-F5344CB8AC3E}">
        <p14:creationId xmlns:p14="http://schemas.microsoft.com/office/powerpoint/2010/main" val="3672001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14A31D-0FBD-429B-B8F6-9D011E45BF99}"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A96C5-7861-49FF-800A-5FFD14C016C1}" type="slidenum">
              <a:rPr lang="en-US" smtClean="0"/>
              <a:t>‹#›</a:t>
            </a:fld>
            <a:endParaRPr lang="en-US"/>
          </a:p>
        </p:txBody>
      </p:sp>
    </p:spTree>
    <p:extLst>
      <p:ext uri="{BB962C8B-B14F-4D97-AF65-F5344CB8AC3E}">
        <p14:creationId xmlns:p14="http://schemas.microsoft.com/office/powerpoint/2010/main" val="1480122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14A31D-0FBD-429B-B8F6-9D011E45BF99}"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A96C5-7861-49FF-800A-5FFD14C016C1}" type="slidenum">
              <a:rPr lang="en-US" smtClean="0"/>
              <a:t>‹#›</a:t>
            </a:fld>
            <a:endParaRPr lang="en-US"/>
          </a:p>
        </p:txBody>
      </p:sp>
    </p:spTree>
    <p:extLst>
      <p:ext uri="{BB962C8B-B14F-4D97-AF65-F5344CB8AC3E}">
        <p14:creationId xmlns:p14="http://schemas.microsoft.com/office/powerpoint/2010/main" val="3971262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14A31D-0FBD-429B-B8F6-9D011E45BF99}"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A96C5-7861-49FF-800A-5FFD14C016C1}" type="slidenum">
              <a:rPr lang="en-US" smtClean="0"/>
              <a:t>‹#›</a:t>
            </a:fld>
            <a:endParaRPr lang="en-US"/>
          </a:p>
        </p:txBody>
      </p:sp>
    </p:spTree>
    <p:extLst>
      <p:ext uri="{BB962C8B-B14F-4D97-AF65-F5344CB8AC3E}">
        <p14:creationId xmlns:p14="http://schemas.microsoft.com/office/powerpoint/2010/main" val="3642050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14A31D-0FBD-429B-B8F6-9D011E45BF99}"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A96C5-7861-49FF-800A-5FFD14C016C1}" type="slidenum">
              <a:rPr lang="en-US" smtClean="0"/>
              <a:t>‹#›</a:t>
            </a:fld>
            <a:endParaRPr lang="en-US"/>
          </a:p>
        </p:txBody>
      </p:sp>
    </p:spTree>
    <p:extLst>
      <p:ext uri="{BB962C8B-B14F-4D97-AF65-F5344CB8AC3E}">
        <p14:creationId xmlns:p14="http://schemas.microsoft.com/office/powerpoint/2010/main" val="3759754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14A31D-0FBD-429B-B8F6-9D011E45BF99}"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A96C5-7861-49FF-800A-5FFD14C016C1}" type="slidenum">
              <a:rPr lang="en-US" smtClean="0"/>
              <a:t>‹#›</a:t>
            </a:fld>
            <a:endParaRPr lang="en-US"/>
          </a:p>
        </p:txBody>
      </p:sp>
    </p:spTree>
    <p:extLst>
      <p:ext uri="{BB962C8B-B14F-4D97-AF65-F5344CB8AC3E}">
        <p14:creationId xmlns:p14="http://schemas.microsoft.com/office/powerpoint/2010/main" val="4007497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14A31D-0FBD-429B-B8F6-9D011E45BF99}" type="datetimeFigureOut">
              <a:rPr lang="en-US" smtClean="0"/>
              <a:t>3/5/2020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8A96C5-7861-49FF-800A-5FFD14C016C1}" type="slidenum">
              <a:rPr lang="en-US" smtClean="0"/>
              <a:t>‹#›</a:t>
            </a:fld>
            <a:endParaRPr lang="en-US"/>
          </a:p>
        </p:txBody>
      </p:sp>
    </p:spTree>
    <p:extLst>
      <p:ext uri="{BB962C8B-B14F-4D97-AF65-F5344CB8AC3E}">
        <p14:creationId xmlns:p14="http://schemas.microsoft.com/office/powerpoint/2010/main" val="4092799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14A31D-0FBD-429B-B8F6-9D011E45BF99}" type="datetimeFigureOut">
              <a:rPr lang="en-US" smtClean="0"/>
              <a:t>3/5/2020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8A96C5-7861-49FF-800A-5FFD14C016C1}" type="slidenum">
              <a:rPr lang="en-US" smtClean="0"/>
              <a:t>‹#›</a:t>
            </a:fld>
            <a:endParaRPr lang="en-US"/>
          </a:p>
        </p:txBody>
      </p:sp>
    </p:spTree>
    <p:extLst>
      <p:ext uri="{BB962C8B-B14F-4D97-AF65-F5344CB8AC3E}">
        <p14:creationId xmlns:p14="http://schemas.microsoft.com/office/powerpoint/2010/main" val="3803917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4A31D-0FBD-429B-B8F6-9D011E45BF99}" type="datetimeFigureOut">
              <a:rPr lang="en-US" smtClean="0"/>
              <a:t>3/5/2020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8A96C5-7861-49FF-800A-5FFD14C016C1}" type="slidenum">
              <a:rPr lang="en-US" smtClean="0"/>
              <a:t>‹#›</a:t>
            </a:fld>
            <a:endParaRPr lang="en-US"/>
          </a:p>
        </p:txBody>
      </p:sp>
    </p:spTree>
    <p:extLst>
      <p:ext uri="{BB962C8B-B14F-4D97-AF65-F5344CB8AC3E}">
        <p14:creationId xmlns:p14="http://schemas.microsoft.com/office/powerpoint/2010/main" val="1711440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14A31D-0FBD-429B-B8F6-9D011E45BF99}"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A96C5-7861-49FF-800A-5FFD14C016C1}" type="slidenum">
              <a:rPr lang="en-US" smtClean="0"/>
              <a:t>‹#›</a:t>
            </a:fld>
            <a:endParaRPr lang="en-US"/>
          </a:p>
        </p:txBody>
      </p:sp>
    </p:spTree>
    <p:extLst>
      <p:ext uri="{BB962C8B-B14F-4D97-AF65-F5344CB8AC3E}">
        <p14:creationId xmlns:p14="http://schemas.microsoft.com/office/powerpoint/2010/main" val="288065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14A31D-0FBD-429B-B8F6-9D011E45BF99}"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A96C5-7861-49FF-800A-5FFD14C016C1}" type="slidenum">
              <a:rPr lang="en-US" smtClean="0"/>
              <a:t>‹#›</a:t>
            </a:fld>
            <a:endParaRPr lang="en-US"/>
          </a:p>
        </p:txBody>
      </p:sp>
    </p:spTree>
    <p:extLst>
      <p:ext uri="{BB962C8B-B14F-4D97-AF65-F5344CB8AC3E}">
        <p14:creationId xmlns:p14="http://schemas.microsoft.com/office/powerpoint/2010/main" val="1281973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14A31D-0FBD-429B-B8F6-9D011E45BF99}" type="datetimeFigureOut">
              <a:rPr lang="en-US" smtClean="0"/>
              <a:t>3/5/2020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A96C5-7861-49FF-800A-5FFD14C016C1}" type="slidenum">
              <a:rPr lang="en-US" smtClean="0"/>
              <a:t>‹#›</a:t>
            </a:fld>
            <a:endParaRPr lang="en-US"/>
          </a:p>
        </p:txBody>
      </p:sp>
    </p:spTree>
    <p:extLst>
      <p:ext uri="{BB962C8B-B14F-4D97-AF65-F5344CB8AC3E}">
        <p14:creationId xmlns:p14="http://schemas.microsoft.com/office/powerpoint/2010/main" val="28526985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support.zoom.us/hc/en-us"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livetraining.zoom.us/rec/play/6Zx8f-j7qDw3GNeQswSDAPJ-W9S4J6qshiYfqfcNyk20WyIHNFChb7pHZuClKrDVR76R1BxgtMF4txaS?continueMode=tru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zoom.us/download"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itunes.apple.com/us/app/id546505307" TargetMode="External"/><Relationship Id="rId4" Type="http://schemas.openxmlformats.org/officeDocument/2006/relationships/hyperlink" Target="https://play.google.com/store/apps/details?id=us.zoom.videomeeting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135438" y="2557603"/>
            <a:ext cx="7894623" cy="2060117"/>
          </a:xfrm>
          <a:prstGeom prst="rect">
            <a:avLst/>
          </a:prstGeom>
        </p:spPr>
        <p:txBody>
          <a:bodyPr vert="horz" lIns="91440" tIns="45720" rIns="91440" bIns="45720" rtlCol="0" anchor="t">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p>
          <a:p>
            <a:pPr algn="ctr"/>
            <a:r>
              <a:rPr lang="en-US" sz="1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Zoom Information and Tutorial</a:t>
            </a:r>
          </a:p>
          <a:p>
            <a:pPr algn="ctr"/>
            <a:endParaRPr lang="en-US" sz="12800" dirty="0">
              <a:solidFill>
                <a:schemeClr val="bg1"/>
              </a:solidFill>
            </a:endParaRPr>
          </a:p>
        </p:txBody>
      </p:sp>
    </p:spTree>
    <p:extLst>
      <p:ext uri="{BB962C8B-B14F-4D97-AF65-F5344CB8AC3E}">
        <p14:creationId xmlns:p14="http://schemas.microsoft.com/office/powerpoint/2010/main" val="3039160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12742" y="801279"/>
            <a:ext cx="10397026" cy="914400"/>
          </a:xfrm>
        </p:spPr>
        <p:txBody>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Usage Tutorial</a:t>
            </a:r>
          </a:p>
        </p:txBody>
      </p:sp>
      <p:sp>
        <p:nvSpPr>
          <p:cNvPr id="5" name="Content Placeholder 4"/>
          <p:cNvSpPr>
            <a:spLocks noGrp="1"/>
          </p:cNvSpPr>
          <p:nvPr>
            <p:ph idx="1"/>
          </p:nvPr>
        </p:nvSpPr>
        <p:spPr>
          <a:xfrm>
            <a:off x="1074656" y="1715679"/>
            <a:ext cx="4677467" cy="4461283"/>
          </a:xfrm>
        </p:spPr>
        <p:txBody>
          <a:bodyPr/>
          <a:lstStyle/>
          <a:p>
            <a:pPr marL="0" indent="0">
              <a:buNone/>
            </a:pPr>
            <a:r>
              <a:rPr lang="en-US" dirty="0">
                <a:solidFill>
                  <a:schemeClr val="bg1"/>
                </a:solidFill>
              </a:rPr>
              <a:t>With the client logged into now you will see the main Zoom software page that offers all your functions. The features that will be discussed can all be found on the “Home” tab on the top.</a:t>
            </a:r>
          </a:p>
          <a:p>
            <a:pPr marL="0" indent="0">
              <a:buNone/>
            </a:pP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9BE8C1C9-EAD7-4031-ADAD-1D18EFD84D7F}"/>
              </a:ext>
            </a:extLst>
          </p:cNvPr>
          <p:cNvPicPr>
            <a:picLocks noChangeAspect="1"/>
          </p:cNvPicPr>
          <p:nvPr/>
        </p:nvPicPr>
        <p:blipFill>
          <a:blip r:embed="rId3"/>
          <a:stretch>
            <a:fillRect/>
          </a:stretch>
        </p:blipFill>
        <p:spPr>
          <a:xfrm>
            <a:off x="6873865" y="1276647"/>
            <a:ext cx="4966138" cy="4572000"/>
          </a:xfrm>
          <a:prstGeom prst="rect">
            <a:avLst/>
          </a:prstGeom>
        </p:spPr>
      </p:pic>
      <p:sp>
        <p:nvSpPr>
          <p:cNvPr id="6" name="Right Arrow 5"/>
          <p:cNvSpPr/>
          <p:nvPr/>
        </p:nvSpPr>
        <p:spPr>
          <a:xfrm>
            <a:off x="8184903" y="1489436"/>
            <a:ext cx="367646" cy="2262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1369426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12742" y="801279"/>
            <a:ext cx="10397026" cy="914400"/>
          </a:xfrm>
        </p:spPr>
        <p:txBody>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Usage Tutorial</a:t>
            </a:r>
          </a:p>
        </p:txBody>
      </p:sp>
      <p:sp>
        <p:nvSpPr>
          <p:cNvPr id="5" name="Content Placeholder 4"/>
          <p:cNvSpPr>
            <a:spLocks noGrp="1"/>
          </p:cNvSpPr>
          <p:nvPr>
            <p:ph idx="1"/>
          </p:nvPr>
        </p:nvSpPr>
        <p:spPr>
          <a:xfrm>
            <a:off x="890954" y="1715679"/>
            <a:ext cx="6275755" cy="4461283"/>
          </a:xfrm>
        </p:spPr>
        <p:txBody>
          <a:bodyPr/>
          <a:lstStyle/>
          <a:p>
            <a:pPr marL="0" indent="0">
              <a:buNone/>
            </a:pPr>
            <a:r>
              <a:rPr lang="en-US" dirty="0">
                <a:solidFill>
                  <a:schemeClr val="bg1"/>
                </a:solidFill>
              </a:rPr>
              <a:t>The yellow icon will start an on-the-fly meeting.</a:t>
            </a:r>
          </a:p>
          <a:p>
            <a:pPr marL="0" indent="0">
              <a:buNone/>
            </a:pP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426F2EF-53B3-4F46-944F-DC7EAD0A03DF}"/>
              </a:ext>
            </a:extLst>
          </p:cNvPr>
          <p:cNvPicPr>
            <a:picLocks noChangeAspect="1"/>
          </p:cNvPicPr>
          <p:nvPr/>
        </p:nvPicPr>
        <p:blipFill>
          <a:blip r:embed="rId3"/>
          <a:stretch>
            <a:fillRect/>
          </a:stretch>
        </p:blipFill>
        <p:spPr>
          <a:xfrm>
            <a:off x="6867549" y="1143000"/>
            <a:ext cx="4966138" cy="4572000"/>
          </a:xfrm>
          <a:prstGeom prst="rect">
            <a:avLst/>
          </a:prstGeom>
        </p:spPr>
      </p:pic>
      <p:sp>
        <p:nvSpPr>
          <p:cNvPr id="8" name="Right Arrow 5">
            <a:extLst>
              <a:ext uri="{FF2B5EF4-FFF2-40B4-BE49-F238E27FC236}">
                <a16:creationId xmlns:a16="http://schemas.microsoft.com/office/drawing/2014/main" id="{2D69F8A8-37AC-48EF-8BB4-82E3476DAC9F}"/>
              </a:ext>
            </a:extLst>
          </p:cNvPr>
          <p:cNvSpPr/>
          <p:nvPr/>
        </p:nvSpPr>
        <p:spPr>
          <a:xfrm>
            <a:off x="7057778" y="2938706"/>
            <a:ext cx="367646" cy="2262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4049838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12742" y="801279"/>
            <a:ext cx="10397026" cy="914400"/>
          </a:xfrm>
        </p:spPr>
        <p:txBody>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Usage Tutorial</a:t>
            </a:r>
          </a:p>
        </p:txBody>
      </p:sp>
      <p:sp>
        <p:nvSpPr>
          <p:cNvPr id="5" name="Content Placeholder 4"/>
          <p:cNvSpPr>
            <a:spLocks noGrp="1"/>
          </p:cNvSpPr>
          <p:nvPr>
            <p:ph idx="1"/>
          </p:nvPr>
        </p:nvSpPr>
        <p:spPr>
          <a:xfrm>
            <a:off x="1074657" y="1715679"/>
            <a:ext cx="3987538" cy="4461283"/>
          </a:xfrm>
        </p:spPr>
        <p:txBody>
          <a:bodyPr/>
          <a:lstStyle/>
          <a:p>
            <a:pPr marL="0" indent="0">
              <a:buNone/>
            </a:pPr>
            <a:r>
              <a:rPr lang="en-US" dirty="0">
                <a:solidFill>
                  <a:schemeClr val="bg1"/>
                </a:solidFill>
              </a:rPr>
              <a:t>The blue “Join” icon will launch a login window allowing you to manually input a meeting ID that you’ve received, a link with an invitation or to drop down and select from a list of offered meetings. </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B4D8C6A-D250-48D3-8DA7-448392AC38DF}"/>
              </a:ext>
            </a:extLst>
          </p:cNvPr>
          <p:cNvPicPr>
            <a:picLocks noChangeAspect="1"/>
          </p:cNvPicPr>
          <p:nvPr/>
        </p:nvPicPr>
        <p:blipFill>
          <a:blip r:embed="rId3"/>
          <a:stretch>
            <a:fillRect/>
          </a:stretch>
        </p:blipFill>
        <p:spPr>
          <a:xfrm>
            <a:off x="4921518" y="1258479"/>
            <a:ext cx="4966138" cy="4572000"/>
          </a:xfrm>
          <a:prstGeom prst="rect">
            <a:avLst/>
          </a:prstGeom>
        </p:spPr>
      </p:pic>
      <p:pic>
        <p:nvPicPr>
          <p:cNvPr id="7" name="Picture 6"/>
          <p:cNvPicPr/>
          <p:nvPr/>
        </p:nvPicPr>
        <p:blipFill>
          <a:blip r:embed="rId4"/>
          <a:stretch>
            <a:fillRect/>
          </a:stretch>
        </p:blipFill>
        <p:spPr>
          <a:xfrm>
            <a:off x="7718383" y="3995737"/>
            <a:ext cx="3305175" cy="2181225"/>
          </a:xfrm>
          <a:prstGeom prst="rect">
            <a:avLst/>
          </a:prstGeom>
        </p:spPr>
      </p:pic>
      <p:sp>
        <p:nvSpPr>
          <p:cNvPr id="2" name="Right Arrow 1"/>
          <p:cNvSpPr/>
          <p:nvPr/>
        </p:nvSpPr>
        <p:spPr>
          <a:xfrm>
            <a:off x="5929058" y="3029067"/>
            <a:ext cx="367646" cy="2262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499466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12742" y="801279"/>
            <a:ext cx="10397026" cy="914400"/>
          </a:xfrm>
        </p:spPr>
        <p:txBody>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Usage Tutorial</a:t>
            </a:r>
          </a:p>
        </p:txBody>
      </p:sp>
      <p:sp>
        <p:nvSpPr>
          <p:cNvPr id="5" name="Content Placeholder 4"/>
          <p:cNvSpPr>
            <a:spLocks noGrp="1"/>
          </p:cNvSpPr>
          <p:nvPr>
            <p:ph idx="1"/>
          </p:nvPr>
        </p:nvSpPr>
        <p:spPr>
          <a:xfrm>
            <a:off x="1074656" y="1715679"/>
            <a:ext cx="5302697" cy="4461283"/>
          </a:xfrm>
        </p:spPr>
        <p:txBody>
          <a:bodyPr/>
          <a:lstStyle/>
          <a:p>
            <a:pPr marL="0" indent="0">
              <a:buNone/>
            </a:pPr>
            <a:r>
              <a:rPr lang="en-US" dirty="0">
                <a:solidFill>
                  <a:schemeClr val="bg1"/>
                </a:solidFill>
              </a:rPr>
              <a:t>The blue “Schedule” icon will launch the Zoom scheduling wizard which will allow you to create a meeting with various options and to create a calendar event or a link to send out invitations.  </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DD1C8A5-8200-4D23-A8F5-3D1883997BEC}"/>
              </a:ext>
            </a:extLst>
          </p:cNvPr>
          <p:cNvPicPr>
            <a:picLocks noChangeAspect="1"/>
          </p:cNvPicPr>
          <p:nvPr/>
        </p:nvPicPr>
        <p:blipFill>
          <a:blip r:embed="rId3"/>
          <a:stretch>
            <a:fillRect/>
          </a:stretch>
        </p:blipFill>
        <p:spPr>
          <a:xfrm>
            <a:off x="6836287" y="1144303"/>
            <a:ext cx="4966138" cy="4572000"/>
          </a:xfrm>
          <a:prstGeom prst="rect">
            <a:avLst/>
          </a:prstGeom>
        </p:spPr>
      </p:pic>
      <p:sp>
        <p:nvSpPr>
          <p:cNvPr id="2" name="Right Arrow 1"/>
          <p:cNvSpPr/>
          <p:nvPr/>
        </p:nvSpPr>
        <p:spPr>
          <a:xfrm>
            <a:off x="7001335" y="3833199"/>
            <a:ext cx="367646" cy="2262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616777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285110-D24D-4D6A-967E-908B19F32D8B}"/>
              </a:ext>
            </a:extLst>
          </p:cNvPr>
          <p:cNvPicPr>
            <a:picLocks noChangeAspect="1"/>
          </p:cNvPicPr>
          <p:nvPr/>
        </p:nvPicPr>
        <p:blipFill>
          <a:blip r:embed="rId3"/>
          <a:stretch>
            <a:fillRect/>
          </a:stretch>
        </p:blipFill>
        <p:spPr>
          <a:xfrm>
            <a:off x="8003065" y="877376"/>
            <a:ext cx="3918857" cy="5486400"/>
          </a:xfrm>
          <a:prstGeom prst="rect">
            <a:avLst/>
          </a:prstGeom>
        </p:spPr>
      </p:pic>
      <p:sp>
        <p:nvSpPr>
          <p:cNvPr id="3" name="Title 1"/>
          <p:cNvSpPr>
            <a:spLocks noGrp="1"/>
          </p:cNvSpPr>
          <p:nvPr>
            <p:ph type="title"/>
          </p:nvPr>
        </p:nvSpPr>
        <p:spPr>
          <a:xfrm>
            <a:off x="612742" y="801279"/>
            <a:ext cx="10397026" cy="914400"/>
          </a:xfrm>
        </p:spPr>
        <p:txBody>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Usage Tutorial</a:t>
            </a:r>
          </a:p>
        </p:txBody>
      </p:sp>
      <p:sp>
        <p:nvSpPr>
          <p:cNvPr id="5" name="Content Placeholder 4"/>
          <p:cNvSpPr>
            <a:spLocks noGrp="1"/>
          </p:cNvSpPr>
          <p:nvPr>
            <p:ph idx="1"/>
          </p:nvPr>
        </p:nvSpPr>
        <p:spPr>
          <a:xfrm>
            <a:off x="1074657" y="1715679"/>
            <a:ext cx="5772686" cy="4461283"/>
          </a:xfrm>
        </p:spPr>
        <p:txBody>
          <a:bodyPr>
            <a:normAutofit lnSpcReduction="10000"/>
          </a:bodyPr>
          <a:lstStyle/>
          <a:p>
            <a:pPr marL="0" indent="0">
              <a:buNone/>
            </a:pPr>
            <a:r>
              <a:rPr lang="en-US" dirty="0">
                <a:solidFill>
                  <a:schemeClr val="bg1"/>
                </a:solidFill>
              </a:rPr>
              <a:t>In the Scheduling wizard you can</a:t>
            </a:r>
          </a:p>
          <a:p>
            <a:pPr lvl="1"/>
            <a:r>
              <a:rPr lang="en-US"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Name your meeting</a:t>
            </a:r>
          </a:p>
          <a:p>
            <a:pPr lvl="1"/>
            <a:r>
              <a:rPr lang="en-US"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Set it’s date. Including time and duration. You can also find the “Recurring meeting” box here if this meeting will repeat.</a:t>
            </a:r>
          </a:p>
          <a:p>
            <a:pPr lvl="1"/>
            <a:r>
              <a:rPr lang="en-US"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Enable or disable video</a:t>
            </a:r>
          </a:p>
          <a:p>
            <a:pPr lvl="1"/>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Choose audio options</a:t>
            </a:r>
          </a:p>
          <a:p>
            <a:pPr lvl="1"/>
            <a:r>
              <a:rPr lang="en-US"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Create an event in your preferred calendar</a:t>
            </a:r>
          </a:p>
          <a:p>
            <a:pPr lvl="1"/>
            <a:r>
              <a:rPr lang="en-US"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Enable a lobby or set automatic audio/recording options</a:t>
            </a:r>
          </a:p>
          <a:p>
            <a:pPr lvl="1"/>
            <a:endParaRPr lang="en-US"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Right Arrow 6"/>
          <p:cNvSpPr/>
          <p:nvPr/>
        </p:nvSpPr>
        <p:spPr>
          <a:xfrm>
            <a:off x="7819242" y="1263193"/>
            <a:ext cx="367646" cy="22624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00B050"/>
              </a:solidFill>
            </a:endParaRPr>
          </a:p>
        </p:txBody>
      </p:sp>
      <p:sp>
        <p:nvSpPr>
          <p:cNvPr id="9" name="Right Arrow 8"/>
          <p:cNvSpPr/>
          <p:nvPr/>
        </p:nvSpPr>
        <p:spPr>
          <a:xfrm>
            <a:off x="7823595" y="1569223"/>
            <a:ext cx="367646" cy="2262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10" name="Right Arrow 9"/>
          <p:cNvSpPr/>
          <p:nvPr/>
        </p:nvSpPr>
        <p:spPr>
          <a:xfrm>
            <a:off x="7819242" y="3547347"/>
            <a:ext cx="367646" cy="22624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11" name="Right Arrow 10"/>
          <p:cNvSpPr/>
          <p:nvPr/>
        </p:nvSpPr>
        <p:spPr>
          <a:xfrm>
            <a:off x="7818373" y="4014171"/>
            <a:ext cx="367646" cy="22624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12" name="Right Arrow 11"/>
          <p:cNvSpPr/>
          <p:nvPr/>
        </p:nvSpPr>
        <p:spPr>
          <a:xfrm>
            <a:off x="7818373" y="5175655"/>
            <a:ext cx="367646" cy="22624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13" name="Right Arrow 12"/>
          <p:cNvSpPr/>
          <p:nvPr/>
        </p:nvSpPr>
        <p:spPr>
          <a:xfrm>
            <a:off x="7818373" y="4685719"/>
            <a:ext cx="367646" cy="226243"/>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373500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12742" y="801279"/>
            <a:ext cx="10397026" cy="914400"/>
          </a:xfrm>
        </p:spPr>
        <p:txBody>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Usage Tutorial</a:t>
            </a:r>
          </a:p>
        </p:txBody>
      </p:sp>
      <p:sp>
        <p:nvSpPr>
          <p:cNvPr id="5" name="Content Placeholder 4"/>
          <p:cNvSpPr>
            <a:spLocks noGrp="1"/>
          </p:cNvSpPr>
          <p:nvPr>
            <p:ph idx="1"/>
          </p:nvPr>
        </p:nvSpPr>
        <p:spPr>
          <a:xfrm>
            <a:off x="1074657" y="1715679"/>
            <a:ext cx="4826522" cy="4461283"/>
          </a:xfrm>
        </p:spPr>
        <p:txBody>
          <a:bodyPr>
            <a:normAutofit/>
          </a:bodyPr>
          <a:lstStyle/>
          <a:p>
            <a:pPr marL="0" indent="0">
              <a:buNone/>
            </a:pPr>
            <a:r>
              <a:rPr lang="en-US" dirty="0">
                <a:solidFill>
                  <a:schemeClr val="bg1"/>
                </a:solidFill>
              </a:rPr>
              <a:t>Your invitation message will look like this, this is a calendar event that can be shared out to your attendees via email. Your attendees simply need to click the </a:t>
            </a:r>
            <a:r>
              <a:rPr lang="en-US" dirty="0">
                <a:solidFill>
                  <a:srgbClr val="FF0000"/>
                </a:solidFill>
              </a:rPr>
              <a:t>URL</a:t>
            </a:r>
            <a:r>
              <a:rPr lang="en-US" dirty="0">
                <a:solidFill>
                  <a:schemeClr val="bg1"/>
                </a:solidFill>
              </a:rPr>
              <a:t> invite to join. They can also call in with the </a:t>
            </a:r>
            <a:r>
              <a:rPr lang="en-US" dirty="0">
                <a:solidFill>
                  <a:srgbClr val="00B050"/>
                </a:solidFill>
              </a:rPr>
              <a:t>telephone number</a:t>
            </a:r>
            <a:r>
              <a:rPr lang="en-US" dirty="0">
                <a:solidFill>
                  <a:schemeClr val="bg1"/>
                </a:solidFill>
              </a:rPr>
              <a:t> but </a:t>
            </a:r>
            <a:r>
              <a:rPr lang="en-US">
                <a:solidFill>
                  <a:schemeClr val="bg1"/>
                </a:solidFill>
              </a:rPr>
              <a:t>used alone </a:t>
            </a:r>
            <a:endParaRPr lang="en-US" dirty="0">
              <a:solidFill>
                <a:srgbClr val="00B050"/>
              </a:solidFill>
            </a:endParaRPr>
          </a:p>
          <a:p>
            <a:pPr marL="0" indent="0">
              <a:buNone/>
            </a:pP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5901179" y="2040731"/>
            <a:ext cx="6171830" cy="3906647"/>
          </a:xfrm>
          <a:prstGeom prst="rect">
            <a:avLst/>
          </a:prstGeom>
        </p:spPr>
      </p:pic>
      <p:sp>
        <p:nvSpPr>
          <p:cNvPr id="14" name="Right Arrow 13"/>
          <p:cNvSpPr/>
          <p:nvPr/>
        </p:nvSpPr>
        <p:spPr>
          <a:xfrm rot="10800000">
            <a:off x="8012783" y="3597529"/>
            <a:ext cx="367646" cy="2262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15" name="Right Arrow 14"/>
          <p:cNvSpPr/>
          <p:nvPr/>
        </p:nvSpPr>
        <p:spPr>
          <a:xfrm rot="10800000">
            <a:off x="7739406" y="3961664"/>
            <a:ext cx="367646" cy="22624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1552875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12742" y="801279"/>
            <a:ext cx="10397026" cy="914400"/>
          </a:xfrm>
        </p:spPr>
        <p:txBody>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Usage Tutorial</a:t>
            </a:r>
          </a:p>
        </p:txBody>
      </p:sp>
      <p:sp>
        <p:nvSpPr>
          <p:cNvPr id="5" name="Content Placeholder 4"/>
          <p:cNvSpPr>
            <a:spLocks noGrp="1"/>
          </p:cNvSpPr>
          <p:nvPr>
            <p:ph idx="1"/>
          </p:nvPr>
        </p:nvSpPr>
        <p:spPr>
          <a:xfrm>
            <a:off x="1074656" y="1715679"/>
            <a:ext cx="5849775" cy="4461283"/>
          </a:xfrm>
        </p:spPr>
        <p:txBody>
          <a:bodyPr/>
          <a:lstStyle/>
          <a:p>
            <a:pPr marL="0" indent="0">
              <a:buNone/>
            </a:pPr>
            <a:r>
              <a:rPr lang="en-US" dirty="0">
                <a:solidFill>
                  <a:schemeClr val="bg1"/>
                </a:solidFill>
              </a:rPr>
              <a:t>The “Share Screen” icon will ask you to join a meeting similar to the “Join” icon but will automatically join with your computer being viewable by the other attendees.</a:t>
            </a:r>
          </a:p>
          <a:p>
            <a:pPr marL="0" indent="0">
              <a:buNone/>
            </a:pP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3A5DAF8-6330-4E13-ACD3-CAEFF8E657E6}"/>
              </a:ext>
            </a:extLst>
          </p:cNvPr>
          <p:cNvPicPr>
            <a:picLocks noChangeAspect="1"/>
          </p:cNvPicPr>
          <p:nvPr/>
        </p:nvPicPr>
        <p:blipFill>
          <a:blip r:embed="rId3"/>
          <a:stretch>
            <a:fillRect/>
          </a:stretch>
        </p:blipFill>
        <p:spPr>
          <a:xfrm>
            <a:off x="7039487" y="1437627"/>
            <a:ext cx="4966138" cy="4572000"/>
          </a:xfrm>
          <a:prstGeom prst="rect">
            <a:avLst/>
          </a:prstGeom>
        </p:spPr>
      </p:pic>
      <p:sp>
        <p:nvSpPr>
          <p:cNvPr id="2" name="Right Arrow 1"/>
          <p:cNvSpPr/>
          <p:nvPr/>
        </p:nvSpPr>
        <p:spPr>
          <a:xfrm>
            <a:off x="8057338" y="4115323"/>
            <a:ext cx="367646" cy="2262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3595411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12742" y="801279"/>
            <a:ext cx="10397026" cy="914400"/>
          </a:xfrm>
        </p:spPr>
        <p:txBody>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Usage Tutorial</a:t>
            </a:r>
          </a:p>
        </p:txBody>
      </p:sp>
      <p:sp>
        <p:nvSpPr>
          <p:cNvPr id="5" name="Content Placeholder 4"/>
          <p:cNvSpPr>
            <a:spLocks noGrp="1"/>
          </p:cNvSpPr>
          <p:nvPr>
            <p:ph idx="1"/>
          </p:nvPr>
        </p:nvSpPr>
        <p:spPr>
          <a:xfrm>
            <a:off x="1074657" y="1715679"/>
            <a:ext cx="5584052" cy="4461283"/>
          </a:xfrm>
        </p:spPr>
        <p:txBody>
          <a:bodyPr/>
          <a:lstStyle/>
          <a:p>
            <a:pPr marL="0" indent="0">
              <a:buNone/>
            </a:pPr>
            <a:r>
              <a:rPr lang="en-US" dirty="0">
                <a:solidFill>
                  <a:schemeClr val="bg1"/>
                </a:solidFill>
              </a:rPr>
              <a:t>Now we will move onto the “Meetings” tab at the top. </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28A0A0D-4506-453D-AD90-894B51845070}"/>
              </a:ext>
            </a:extLst>
          </p:cNvPr>
          <p:cNvPicPr>
            <a:picLocks noChangeAspect="1"/>
          </p:cNvPicPr>
          <p:nvPr/>
        </p:nvPicPr>
        <p:blipFill>
          <a:blip r:embed="rId3"/>
          <a:stretch>
            <a:fillRect/>
          </a:stretch>
        </p:blipFill>
        <p:spPr>
          <a:xfrm>
            <a:off x="6867549" y="1143000"/>
            <a:ext cx="4966138" cy="4572000"/>
          </a:xfrm>
          <a:prstGeom prst="rect">
            <a:avLst/>
          </a:prstGeom>
        </p:spPr>
      </p:pic>
      <p:sp>
        <p:nvSpPr>
          <p:cNvPr id="2" name="Right Arrow 1"/>
          <p:cNvSpPr/>
          <p:nvPr/>
        </p:nvSpPr>
        <p:spPr>
          <a:xfrm>
            <a:off x="9038735" y="1308179"/>
            <a:ext cx="367646" cy="2262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1986307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12742" y="801279"/>
            <a:ext cx="10397026" cy="914400"/>
          </a:xfrm>
        </p:spPr>
        <p:txBody>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Usage Tutorial</a:t>
            </a:r>
          </a:p>
        </p:txBody>
      </p:sp>
      <p:sp>
        <p:nvSpPr>
          <p:cNvPr id="7" name="Content Placeholder 4"/>
          <p:cNvSpPr txBox="1">
            <a:spLocks/>
          </p:cNvSpPr>
          <p:nvPr/>
        </p:nvSpPr>
        <p:spPr>
          <a:xfrm>
            <a:off x="1074656" y="1715679"/>
            <a:ext cx="7070103" cy="44612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In the Meetings Window the topmost option will always be a “Personal Meeting” that when selected will initiate a quick meeting right away if you select “Start” or can schedule a meeting that utilizes your personal Zoom ID account number.</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8413426" y="172039"/>
            <a:ext cx="3448050" cy="6400800"/>
          </a:xfrm>
          <a:prstGeom prst="rect">
            <a:avLst/>
          </a:prstGeom>
        </p:spPr>
      </p:pic>
      <p:sp>
        <p:nvSpPr>
          <p:cNvPr id="2" name="Right Arrow 1"/>
          <p:cNvSpPr/>
          <p:nvPr/>
        </p:nvSpPr>
        <p:spPr>
          <a:xfrm>
            <a:off x="8114124" y="900261"/>
            <a:ext cx="367646" cy="2262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3201809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12742" y="801279"/>
            <a:ext cx="10397026" cy="914400"/>
          </a:xfrm>
        </p:spPr>
        <p:txBody>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Usage Tutorial</a:t>
            </a:r>
          </a:p>
        </p:txBody>
      </p:sp>
      <p:sp>
        <p:nvSpPr>
          <p:cNvPr id="7" name="Content Placeholder 4"/>
          <p:cNvSpPr txBox="1">
            <a:spLocks/>
          </p:cNvSpPr>
          <p:nvPr/>
        </p:nvSpPr>
        <p:spPr>
          <a:xfrm>
            <a:off x="1074657" y="1715679"/>
            <a:ext cx="10593712" cy="44612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When wanting to join a meeting that you have scheduled yourself simply select the meetings from those listed and select “Start”</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E57A315-3175-489B-82A2-9D609AA245F8}"/>
              </a:ext>
            </a:extLst>
          </p:cNvPr>
          <p:cNvPicPr>
            <a:picLocks noChangeAspect="1"/>
          </p:cNvPicPr>
          <p:nvPr/>
        </p:nvPicPr>
        <p:blipFill>
          <a:blip r:embed="rId3"/>
          <a:stretch>
            <a:fillRect/>
          </a:stretch>
        </p:blipFill>
        <p:spPr>
          <a:xfrm>
            <a:off x="7447152" y="2632887"/>
            <a:ext cx="4221217" cy="3886200"/>
          </a:xfrm>
          <a:prstGeom prst="rect">
            <a:avLst/>
          </a:prstGeom>
        </p:spPr>
      </p:pic>
      <p:sp>
        <p:nvSpPr>
          <p:cNvPr id="2" name="Right Arrow 1"/>
          <p:cNvSpPr/>
          <p:nvPr/>
        </p:nvSpPr>
        <p:spPr>
          <a:xfrm>
            <a:off x="8968605" y="3960850"/>
            <a:ext cx="367646" cy="2262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pic>
        <p:nvPicPr>
          <p:cNvPr id="6" name="Picture 5">
            <a:extLst>
              <a:ext uri="{FF2B5EF4-FFF2-40B4-BE49-F238E27FC236}">
                <a16:creationId xmlns:a16="http://schemas.microsoft.com/office/drawing/2014/main" id="{7CC9451D-CA6C-43B4-B165-476215AA8C3B}"/>
              </a:ext>
            </a:extLst>
          </p:cNvPr>
          <p:cNvPicPr>
            <a:picLocks noChangeAspect="1"/>
          </p:cNvPicPr>
          <p:nvPr/>
        </p:nvPicPr>
        <p:blipFill>
          <a:blip r:embed="rId4"/>
          <a:stretch>
            <a:fillRect/>
          </a:stretch>
        </p:blipFill>
        <p:spPr>
          <a:xfrm>
            <a:off x="612742" y="2632887"/>
            <a:ext cx="4221217" cy="3886200"/>
          </a:xfrm>
          <a:prstGeom prst="rect">
            <a:avLst/>
          </a:prstGeom>
        </p:spPr>
      </p:pic>
      <p:sp>
        <p:nvSpPr>
          <p:cNvPr id="8" name="Right Arrow 1">
            <a:extLst>
              <a:ext uri="{FF2B5EF4-FFF2-40B4-BE49-F238E27FC236}">
                <a16:creationId xmlns:a16="http://schemas.microsoft.com/office/drawing/2014/main" id="{BBCE24CC-51AC-4C32-9177-6E514416A50E}"/>
              </a:ext>
            </a:extLst>
          </p:cNvPr>
          <p:cNvSpPr/>
          <p:nvPr/>
        </p:nvSpPr>
        <p:spPr>
          <a:xfrm>
            <a:off x="3575602" y="4462865"/>
            <a:ext cx="367646" cy="2262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1636444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172014" y="2100403"/>
            <a:ext cx="7894623" cy="267982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2800" dirty="0">
              <a:solidFill>
                <a:schemeClr val="bg1"/>
              </a:solidFill>
            </a:endParaRPr>
          </a:p>
        </p:txBody>
      </p:sp>
      <p:sp>
        <p:nvSpPr>
          <p:cNvPr id="3" name="TextBox 2"/>
          <p:cNvSpPr txBox="1"/>
          <p:nvPr/>
        </p:nvSpPr>
        <p:spPr>
          <a:xfrm>
            <a:off x="407404" y="5266943"/>
            <a:ext cx="4037845" cy="1077218"/>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Tedros Teklzghi</a:t>
            </a:r>
          </a:p>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Help Desk Manager</a:t>
            </a:r>
          </a:p>
          <a:p>
            <a:endParaRPr lang="en-US" dirty="0">
              <a:solidFill>
                <a:schemeClr val="bg1"/>
              </a:solidFill>
            </a:endParaRPr>
          </a:p>
        </p:txBody>
      </p:sp>
      <p:sp>
        <p:nvSpPr>
          <p:cNvPr id="4" name="TextBox 3"/>
          <p:cNvSpPr txBox="1"/>
          <p:nvPr/>
        </p:nvSpPr>
        <p:spPr>
          <a:xfrm>
            <a:off x="407404" y="3919336"/>
            <a:ext cx="4037845" cy="1077218"/>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John Christensen</a:t>
            </a:r>
          </a:p>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Systems Administrator</a:t>
            </a:r>
          </a:p>
          <a:p>
            <a:endParaRPr lang="en-US" dirty="0">
              <a:solidFill>
                <a:schemeClr val="bg1"/>
              </a:solidFill>
            </a:endParaRPr>
          </a:p>
        </p:txBody>
      </p:sp>
      <p:sp>
        <p:nvSpPr>
          <p:cNvPr id="5" name="TextBox 4"/>
          <p:cNvSpPr txBox="1"/>
          <p:nvPr/>
        </p:nvSpPr>
        <p:spPr>
          <a:xfrm>
            <a:off x="407405" y="2632403"/>
            <a:ext cx="4037845" cy="800219"/>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Brandon Tubinis</a:t>
            </a:r>
          </a:p>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Law Lab Manager</a:t>
            </a:r>
            <a:endParaRPr lang="en-US" dirty="0">
              <a:solidFill>
                <a:schemeClr val="bg1"/>
              </a:solidFill>
            </a:endParaRPr>
          </a:p>
        </p:txBody>
      </p:sp>
      <p:sp>
        <p:nvSpPr>
          <p:cNvPr id="6" name="TextBox 5"/>
          <p:cNvSpPr txBox="1"/>
          <p:nvPr/>
        </p:nvSpPr>
        <p:spPr>
          <a:xfrm>
            <a:off x="407404" y="1300184"/>
            <a:ext cx="5380748" cy="1046440"/>
          </a:xfrm>
          <a:prstGeom prst="rect">
            <a:avLst/>
          </a:prstGeom>
          <a:noFill/>
        </p:spPr>
        <p:txBody>
          <a:bodyPr wrap="square" rtlCol="0">
            <a:spAutoFit/>
          </a:bodyPr>
          <a:lstStyle/>
          <a:p>
            <a:r>
              <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Law IT Staff</a:t>
            </a:r>
            <a:endParaRPr lang="en-US" sz="4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dirty="0">
              <a:solidFill>
                <a:schemeClr val="bg1"/>
              </a:solidFill>
            </a:endParaRPr>
          </a:p>
        </p:txBody>
      </p:sp>
    </p:spTree>
    <p:extLst>
      <p:ext uri="{BB962C8B-B14F-4D97-AF65-F5344CB8AC3E}">
        <p14:creationId xmlns:p14="http://schemas.microsoft.com/office/powerpoint/2010/main" val="2444739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12742" y="801279"/>
            <a:ext cx="10397026" cy="914400"/>
          </a:xfrm>
        </p:spPr>
        <p:txBody>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Usage Tutorial</a:t>
            </a:r>
          </a:p>
        </p:txBody>
      </p:sp>
      <p:sp>
        <p:nvSpPr>
          <p:cNvPr id="7" name="Content Placeholder 4"/>
          <p:cNvSpPr txBox="1">
            <a:spLocks/>
          </p:cNvSpPr>
          <p:nvPr/>
        </p:nvSpPr>
        <p:spPr>
          <a:xfrm>
            <a:off x="1074656" y="1715679"/>
            <a:ext cx="7070103" cy="44612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You can copy the invitation message and link to your meeting so that you can email it to your attendees easily with the “Copy invitation” button.</a:t>
            </a:r>
          </a:p>
          <a:p>
            <a:pPr marL="0" indent="0">
              <a:buFont typeface="Arial" panose="020B0604020202020204" pitchFamily="34" charset="0"/>
              <a:buNone/>
            </a:pPr>
            <a:endParaRPr lang="en-US" dirty="0">
              <a:solidFill>
                <a:schemeClr val="bg1"/>
              </a:solidFill>
            </a:endParaRPr>
          </a:p>
          <a:p>
            <a:pPr marL="0" indent="0">
              <a:buFont typeface="Arial" panose="020B0604020202020204" pitchFamily="34" charset="0"/>
              <a:buNone/>
            </a:pPr>
            <a:r>
              <a:rPr lang="en-US" dirty="0">
                <a:solidFill>
                  <a:schemeClr val="bg1"/>
                </a:solidFill>
              </a:rPr>
              <a:t>You can managed the date and join options with the “Edit” button.</a:t>
            </a:r>
          </a:p>
          <a:p>
            <a:pPr marL="0" indent="0">
              <a:buFont typeface="Arial" panose="020B0604020202020204" pitchFamily="34" charset="0"/>
              <a:buNone/>
            </a:pPr>
            <a:endParaRPr lang="en-US" dirty="0">
              <a:solidFill>
                <a:schemeClr val="bg1"/>
              </a:solidFill>
            </a:endParaRPr>
          </a:p>
          <a:p>
            <a:pPr marL="0" indent="0">
              <a:buFont typeface="Arial" panose="020B0604020202020204" pitchFamily="34" charset="0"/>
              <a:buNone/>
            </a:pPr>
            <a:r>
              <a:rPr lang="en-US" dirty="0">
                <a:solidFill>
                  <a:schemeClr val="bg1"/>
                </a:solidFill>
              </a:rPr>
              <a:t>Or delete the meeting with the “Delete” button.</a:t>
            </a:r>
          </a:p>
          <a:p>
            <a:pPr marL="0" indent="0">
              <a:buFont typeface="Arial" panose="020B0604020202020204" pitchFamily="34" charset="0"/>
              <a:buNone/>
            </a:pPr>
            <a:endParaRPr lang="en-US" dirty="0">
              <a:solidFill>
                <a:schemeClr val="bg1"/>
              </a:solidFill>
            </a:endParaRPr>
          </a:p>
          <a:p>
            <a:pPr marL="0" indent="0">
              <a:buFont typeface="Arial" panose="020B0604020202020204" pitchFamily="34" charset="0"/>
              <a:buNone/>
            </a:pP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8387794" y="219174"/>
            <a:ext cx="3448050" cy="6400800"/>
          </a:xfrm>
          <a:prstGeom prst="rect">
            <a:avLst/>
          </a:prstGeom>
        </p:spPr>
      </p:pic>
    </p:spTree>
    <p:extLst>
      <p:ext uri="{BB962C8B-B14F-4D97-AF65-F5344CB8AC3E}">
        <p14:creationId xmlns:p14="http://schemas.microsoft.com/office/powerpoint/2010/main" val="1852355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12742" y="801279"/>
            <a:ext cx="10397026" cy="914400"/>
          </a:xfrm>
        </p:spPr>
        <p:txBody>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Usage Tutorial</a:t>
            </a:r>
          </a:p>
        </p:txBody>
      </p:sp>
      <p:sp>
        <p:nvSpPr>
          <p:cNvPr id="7" name="Content Placeholder 4"/>
          <p:cNvSpPr txBox="1">
            <a:spLocks/>
          </p:cNvSpPr>
          <p:nvPr/>
        </p:nvSpPr>
        <p:spPr>
          <a:xfrm>
            <a:off x="1074656" y="1715679"/>
            <a:ext cx="10473179" cy="44612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Once you have started the meeting you will be greeted with this message. Click the large green “Join Audio Conference by Computer” to enable the microphone options on you computer.</a:t>
            </a:r>
          </a:p>
          <a:p>
            <a:pPr marL="0" indent="0">
              <a:buFont typeface="Arial" panose="020B0604020202020204" pitchFamily="34" charset="0"/>
              <a:buNone/>
            </a:pP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3353805" y="3575116"/>
            <a:ext cx="4914900" cy="2743200"/>
          </a:xfrm>
          <a:prstGeom prst="rect">
            <a:avLst/>
          </a:prstGeom>
        </p:spPr>
      </p:pic>
      <p:sp>
        <p:nvSpPr>
          <p:cNvPr id="6" name="Right Arrow 5"/>
          <p:cNvSpPr/>
          <p:nvPr/>
        </p:nvSpPr>
        <p:spPr>
          <a:xfrm>
            <a:off x="4258561" y="4833594"/>
            <a:ext cx="367646" cy="2262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2125921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12742" y="801279"/>
            <a:ext cx="10397026" cy="914400"/>
          </a:xfrm>
        </p:spPr>
        <p:txBody>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Usage Tutorial</a:t>
            </a:r>
          </a:p>
        </p:txBody>
      </p:sp>
      <p:sp>
        <p:nvSpPr>
          <p:cNvPr id="7" name="Content Placeholder 4"/>
          <p:cNvSpPr txBox="1">
            <a:spLocks/>
          </p:cNvSpPr>
          <p:nvPr/>
        </p:nvSpPr>
        <p:spPr>
          <a:xfrm>
            <a:off x="1074656" y="1715679"/>
            <a:ext cx="3695307" cy="44612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In the meeting you may enter full screen or maximized view. </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4856278" y="1387876"/>
            <a:ext cx="7153471" cy="4789086"/>
          </a:xfrm>
          <a:prstGeom prst="rect">
            <a:avLst/>
          </a:prstGeom>
        </p:spPr>
      </p:pic>
      <p:sp>
        <p:nvSpPr>
          <p:cNvPr id="6" name="Right Arrow 5"/>
          <p:cNvSpPr/>
          <p:nvPr/>
        </p:nvSpPr>
        <p:spPr>
          <a:xfrm>
            <a:off x="10816518" y="1574276"/>
            <a:ext cx="367646" cy="2262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4059815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12742" y="801279"/>
            <a:ext cx="10397026" cy="914400"/>
          </a:xfrm>
        </p:spPr>
        <p:txBody>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Usage Tutorial</a:t>
            </a:r>
          </a:p>
        </p:txBody>
      </p:sp>
      <p:sp>
        <p:nvSpPr>
          <p:cNvPr id="7" name="Content Placeholder 4"/>
          <p:cNvSpPr txBox="1">
            <a:spLocks/>
          </p:cNvSpPr>
          <p:nvPr/>
        </p:nvSpPr>
        <p:spPr>
          <a:xfrm>
            <a:off x="1074656" y="1715679"/>
            <a:ext cx="3695307" cy="44612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When you have multiple participants you can select Gallery or Speaker view which will show either all the participants equally or will show the current speaker in an expanded view which switches as new people speak.</a:t>
            </a:r>
          </a:p>
          <a:p>
            <a:pPr marL="0" indent="0">
              <a:buFont typeface="Arial" panose="020B0604020202020204" pitchFamily="34" charset="0"/>
              <a:buNone/>
            </a:pP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4856278" y="1387876"/>
            <a:ext cx="7153471" cy="4789086"/>
          </a:xfrm>
          <a:prstGeom prst="rect">
            <a:avLst/>
          </a:prstGeom>
        </p:spPr>
      </p:pic>
    </p:spTree>
    <p:extLst>
      <p:ext uri="{BB962C8B-B14F-4D97-AF65-F5344CB8AC3E}">
        <p14:creationId xmlns:p14="http://schemas.microsoft.com/office/powerpoint/2010/main" val="3503747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12742" y="801279"/>
            <a:ext cx="10397026" cy="914400"/>
          </a:xfrm>
        </p:spPr>
        <p:txBody>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Usage Tutorial</a:t>
            </a:r>
          </a:p>
        </p:txBody>
      </p:sp>
      <p:sp>
        <p:nvSpPr>
          <p:cNvPr id="7" name="Content Placeholder 4"/>
          <p:cNvSpPr txBox="1">
            <a:spLocks/>
          </p:cNvSpPr>
          <p:nvPr/>
        </p:nvSpPr>
        <p:spPr>
          <a:xfrm>
            <a:off x="1074656" y="1715679"/>
            <a:ext cx="3695307" cy="44612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Once in the meeting you may enable or disable your </a:t>
            </a:r>
            <a:r>
              <a:rPr lang="en-US" dirty="0">
                <a:solidFill>
                  <a:srgbClr val="00B050"/>
                </a:solidFill>
              </a:rPr>
              <a:t>audio</a:t>
            </a:r>
            <a:r>
              <a:rPr lang="en-US" dirty="0">
                <a:solidFill>
                  <a:schemeClr val="bg1"/>
                </a:solidFill>
              </a:rPr>
              <a:t> or </a:t>
            </a:r>
            <a:r>
              <a:rPr lang="en-US" dirty="0">
                <a:solidFill>
                  <a:srgbClr val="FF0000"/>
                </a:solidFill>
              </a:rPr>
              <a:t>video</a:t>
            </a:r>
            <a:r>
              <a:rPr lang="en-US" dirty="0">
                <a:solidFill>
                  <a:schemeClr val="bg1"/>
                </a:solidFill>
              </a:rPr>
              <a:t> option by clicking the corresponding mic or cam icons. Note the red X through the video, this denotes a disabled device.</a:t>
            </a:r>
          </a:p>
          <a:p>
            <a:pPr marL="0" indent="0">
              <a:buFont typeface="Arial" panose="020B0604020202020204" pitchFamily="34" charset="0"/>
              <a:buNone/>
            </a:pP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4856278" y="1387876"/>
            <a:ext cx="7153471" cy="4789086"/>
          </a:xfrm>
          <a:prstGeom prst="rect">
            <a:avLst/>
          </a:prstGeom>
        </p:spPr>
      </p:pic>
      <p:sp>
        <p:nvSpPr>
          <p:cNvPr id="6" name="Right Arrow 5"/>
          <p:cNvSpPr/>
          <p:nvPr/>
        </p:nvSpPr>
        <p:spPr>
          <a:xfrm rot="5400000">
            <a:off x="5392132" y="5539451"/>
            <a:ext cx="367646" cy="2262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8" name="Right Arrow 7"/>
          <p:cNvSpPr/>
          <p:nvPr/>
        </p:nvSpPr>
        <p:spPr>
          <a:xfrm rot="5400000">
            <a:off x="4862610" y="5539452"/>
            <a:ext cx="367646" cy="22624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1956753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12742" y="801279"/>
            <a:ext cx="10397026" cy="914400"/>
          </a:xfrm>
        </p:spPr>
        <p:txBody>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Usage Tutorial</a:t>
            </a:r>
          </a:p>
        </p:txBody>
      </p:sp>
      <p:sp>
        <p:nvSpPr>
          <p:cNvPr id="7" name="Content Placeholder 4"/>
          <p:cNvSpPr txBox="1">
            <a:spLocks/>
          </p:cNvSpPr>
          <p:nvPr/>
        </p:nvSpPr>
        <p:spPr>
          <a:xfrm>
            <a:off x="1074656" y="1715679"/>
            <a:ext cx="3695307" cy="44612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The carrots next to the audio and video icons can be clicked to expand options if you have multiple recording options or if you are currently on the wrong device.</a:t>
            </a:r>
          </a:p>
          <a:p>
            <a:pPr marL="0" indent="0">
              <a:buFont typeface="Arial" panose="020B0604020202020204" pitchFamily="34" charset="0"/>
              <a:buNone/>
            </a:pP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4856278" y="1387876"/>
            <a:ext cx="7153471" cy="4789086"/>
          </a:xfrm>
          <a:prstGeom prst="rect">
            <a:avLst/>
          </a:prstGeom>
        </p:spPr>
      </p:pic>
      <p:sp>
        <p:nvSpPr>
          <p:cNvPr id="6" name="Right Arrow 5"/>
          <p:cNvSpPr/>
          <p:nvPr/>
        </p:nvSpPr>
        <p:spPr>
          <a:xfrm rot="5400000">
            <a:off x="5674939" y="5539451"/>
            <a:ext cx="367646" cy="2262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8" name="Right Arrow 7"/>
          <p:cNvSpPr/>
          <p:nvPr/>
        </p:nvSpPr>
        <p:spPr>
          <a:xfrm rot="5400000">
            <a:off x="5126558" y="5539452"/>
            <a:ext cx="367646" cy="22624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3892002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12742" y="801279"/>
            <a:ext cx="10397026" cy="914400"/>
          </a:xfrm>
        </p:spPr>
        <p:txBody>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Usage Tutorial</a:t>
            </a:r>
          </a:p>
        </p:txBody>
      </p:sp>
      <p:sp>
        <p:nvSpPr>
          <p:cNvPr id="7" name="Content Placeholder 4"/>
          <p:cNvSpPr txBox="1">
            <a:spLocks/>
          </p:cNvSpPr>
          <p:nvPr/>
        </p:nvSpPr>
        <p:spPr>
          <a:xfrm>
            <a:off x="1074656" y="1715679"/>
            <a:ext cx="3912123" cy="44612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The “Invite” icon can be used to invite people into a meeting on-the-fly.</a:t>
            </a:r>
          </a:p>
          <a:p>
            <a:pPr marL="0" indent="0">
              <a:buFont typeface="Arial" panose="020B0604020202020204" pitchFamily="34" charset="0"/>
              <a:buNone/>
            </a:pP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4884558" y="1387876"/>
            <a:ext cx="7153471" cy="4789086"/>
          </a:xfrm>
          <a:prstGeom prst="rect">
            <a:avLst/>
          </a:prstGeom>
        </p:spPr>
      </p:pic>
      <p:sp>
        <p:nvSpPr>
          <p:cNvPr id="6" name="Right Arrow 5"/>
          <p:cNvSpPr/>
          <p:nvPr/>
        </p:nvSpPr>
        <p:spPr>
          <a:xfrm rot="5400000">
            <a:off x="7343483" y="5539451"/>
            <a:ext cx="367646" cy="2262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129449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12742" y="801279"/>
            <a:ext cx="10397026" cy="914400"/>
          </a:xfrm>
        </p:spPr>
        <p:txBody>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Usage Tutorial</a:t>
            </a:r>
          </a:p>
        </p:txBody>
      </p:sp>
      <p:sp>
        <p:nvSpPr>
          <p:cNvPr id="7" name="Content Placeholder 4"/>
          <p:cNvSpPr txBox="1">
            <a:spLocks/>
          </p:cNvSpPr>
          <p:nvPr/>
        </p:nvSpPr>
        <p:spPr>
          <a:xfrm>
            <a:off x="1074656" y="1715679"/>
            <a:ext cx="4319342" cy="44612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In the Invite window you can select </a:t>
            </a:r>
            <a:r>
              <a:rPr lang="en-US" dirty="0">
                <a:solidFill>
                  <a:srgbClr val="FF0000"/>
                </a:solidFill>
              </a:rPr>
              <a:t>“Default Email” </a:t>
            </a:r>
            <a:r>
              <a:rPr lang="en-US" dirty="0">
                <a:solidFill>
                  <a:schemeClr val="bg1"/>
                </a:solidFill>
              </a:rPr>
              <a:t>to automatically generate an email with the invitation prewritten. You can also select </a:t>
            </a:r>
            <a:r>
              <a:rPr lang="en-US" dirty="0">
                <a:solidFill>
                  <a:srgbClr val="00B050"/>
                </a:solidFill>
              </a:rPr>
              <a:t>“Copy URL” </a:t>
            </a:r>
            <a:r>
              <a:rPr lang="en-US" dirty="0">
                <a:solidFill>
                  <a:schemeClr val="bg1"/>
                </a:solidFill>
              </a:rPr>
              <a:t>or </a:t>
            </a:r>
            <a:r>
              <a:rPr lang="en-US" dirty="0">
                <a:solidFill>
                  <a:srgbClr val="00B050"/>
                </a:solidFill>
              </a:rPr>
              <a:t>“Copy Invitation” </a:t>
            </a:r>
            <a:r>
              <a:rPr lang="en-US" dirty="0">
                <a:solidFill>
                  <a:schemeClr val="bg1"/>
                </a:solidFill>
              </a:rPr>
              <a:t>to have that information in your clipboard where you can paste to any service you’d like.</a:t>
            </a:r>
          </a:p>
          <a:p>
            <a:pPr marL="0" indent="0">
              <a:buFont typeface="Arial" panose="020B0604020202020204" pitchFamily="34" charset="0"/>
              <a:buNone/>
            </a:pP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5393998" y="1492381"/>
            <a:ext cx="6343650" cy="4457700"/>
          </a:xfrm>
          <a:prstGeom prst="rect">
            <a:avLst/>
          </a:prstGeom>
        </p:spPr>
      </p:pic>
      <p:sp>
        <p:nvSpPr>
          <p:cNvPr id="8" name="Right Arrow 7"/>
          <p:cNvSpPr/>
          <p:nvPr/>
        </p:nvSpPr>
        <p:spPr>
          <a:xfrm>
            <a:off x="5855912" y="3606636"/>
            <a:ext cx="367646" cy="2262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9" name="Right Arrow 8"/>
          <p:cNvSpPr/>
          <p:nvPr/>
        </p:nvSpPr>
        <p:spPr>
          <a:xfrm rot="5400000">
            <a:off x="5627431" y="5232393"/>
            <a:ext cx="367646" cy="22624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10" name="Right Arrow 9"/>
          <p:cNvSpPr/>
          <p:nvPr/>
        </p:nvSpPr>
        <p:spPr>
          <a:xfrm rot="5400000">
            <a:off x="6571684" y="5232392"/>
            <a:ext cx="367646" cy="22624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569463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18318" y="2026763"/>
            <a:ext cx="7281748" cy="3839115"/>
          </a:xfrm>
          <a:prstGeom prst="rect">
            <a:avLst/>
          </a:prstGeom>
        </p:spPr>
      </p:pic>
      <p:sp>
        <p:nvSpPr>
          <p:cNvPr id="3" name="Title 1"/>
          <p:cNvSpPr>
            <a:spLocks noGrp="1"/>
          </p:cNvSpPr>
          <p:nvPr>
            <p:ph type="title"/>
          </p:nvPr>
        </p:nvSpPr>
        <p:spPr>
          <a:xfrm>
            <a:off x="612742" y="801279"/>
            <a:ext cx="10397026" cy="914400"/>
          </a:xfrm>
        </p:spPr>
        <p:txBody>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Usage Tutorial</a:t>
            </a:r>
          </a:p>
        </p:txBody>
      </p:sp>
      <p:sp>
        <p:nvSpPr>
          <p:cNvPr id="7" name="Content Placeholder 4"/>
          <p:cNvSpPr txBox="1">
            <a:spLocks/>
          </p:cNvSpPr>
          <p:nvPr/>
        </p:nvSpPr>
        <p:spPr>
          <a:xfrm>
            <a:off x="1074656" y="1715679"/>
            <a:ext cx="3601039" cy="44612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The “Manage Participants” icon is used to mute, unmute, enable or disable video, etc.</a:t>
            </a:r>
          </a:p>
          <a:p>
            <a:pPr marL="0" indent="0">
              <a:buFont typeface="Arial" panose="020B0604020202020204" pitchFamily="34" charset="0"/>
              <a:buNone/>
            </a:pP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ight Arrow 5"/>
          <p:cNvSpPr/>
          <p:nvPr/>
        </p:nvSpPr>
        <p:spPr>
          <a:xfrm rot="5400000">
            <a:off x="7230361" y="5284927"/>
            <a:ext cx="367646" cy="2262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9" name="Right Arrow 8"/>
          <p:cNvSpPr/>
          <p:nvPr/>
        </p:nvSpPr>
        <p:spPr>
          <a:xfrm>
            <a:off x="10191948" y="2373616"/>
            <a:ext cx="367646" cy="2262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3797245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69963" y="2010429"/>
            <a:ext cx="7343710" cy="3871783"/>
          </a:xfrm>
          <a:prstGeom prst="rect">
            <a:avLst/>
          </a:prstGeom>
        </p:spPr>
      </p:pic>
      <p:sp>
        <p:nvSpPr>
          <p:cNvPr id="3" name="Title 1"/>
          <p:cNvSpPr>
            <a:spLocks noGrp="1"/>
          </p:cNvSpPr>
          <p:nvPr>
            <p:ph type="title"/>
          </p:nvPr>
        </p:nvSpPr>
        <p:spPr>
          <a:xfrm>
            <a:off x="612742" y="801279"/>
            <a:ext cx="10397026" cy="914400"/>
          </a:xfrm>
        </p:spPr>
        <p:txBody>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Usage Tutorial</a:t>
            </a:r>
          </a:p>
        </p:txBody>
      </p:sp>
      <p:sp>
        <p:nvSpPr>
          <p:cNvPr id="7" name="Content Placeholder 4"/>
          <p:cNvSpPr txBox="1">
            <a:spLocks/>
          </p:cNvSpPr>
          <p:nvPr/>
        </p:nvSpPr>
        <p:spPr>
          <a:xfrm>
            <a:off x="1074656" y="1715679"/>
            <a:ext cx="3695307" cy="44612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The “Chat” icon can be used by yourself or your attendees to enter text to the group or to whisper individuals. The host can also disallow whispering.</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ight Arrow 5"/>
          <p:cNvSpPr/>
          <p:nvPr/>
        </p:nvSpPr>
        <p:spPr>
          <a:xfrm rot="5400000">
            <a:off x="8196606" y="5284931"/>
            <a:ext cx="367646" cy="2262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8" name="Right Arrow 7"/>
          <p:cNvSpPr/>
          <p:nvPr/>
        </p:nvSpPr>
        <p:spPr>
          <a:xfrm>
            <a:off x="10105648" y="5388625"/>
            <a:ext cx="367646" cy="2262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717642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720318" y="801279"/>
            <a:ext cx="10397026" cy="914400"/>
          </a:xfrm>
        </p:spPr>
        <p:txBody>
          <a:bodyPr>
            <a:normAutofit fontScale="90000"/>
          </a:bodyPr>
          <a:lstStyle/>
          <a:p>
            <a:br>
              <a:rPr lang="en-US" b="1" dirty="0"/>
            </a:br>
            <a:r>
              <a:rPr lang="en-US" b="1" dirty="0">
                <a:solidFill>
                  <a:schemeClr val="bg1"/>
                </a:solidFill>
              </a:rPr>
              <a:t>What is Zoom</a:t>
            </a:r>
            <a:br>
              <a:rPr lang="en-US" dirty="0"/>
            </a:b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074656" y="1715680"/>
            <a:ext cx="10058400" cy="1113490"/>
          </a:xfrm>
        </p:spPr>
        <p:txBody>
          <a:bodyPr/>
          <a:lstStyle/>
          <a:p>
            <a:pPr marL="0" lvl="0" indent="0">
              <a:buNone/>
            </a:pPr>
            <a:r>
              <a:rPr lang="en-US" dirty="0">
                <a:solidFill>
                  <a:schemeClr val="bg1"/>
                </a:solidFill>
              </a:rPr>
              <a:t>Zoom is a web based audio and video conferencing platform u</a:t>
            </a:r>
            <a:r>
              <a:rPr lang="en-US" sz="2800" dirty="0">
                <a:solidFill>
                  <a:schemeClr val="bg1"/>
                </a:solidFill>
              </a:rPr>
              <a:t>sed for trainings, meetings, events, etc.</a:t>
            </a:r>
          </a:p>
          <a:p>
            <a:pPr marL="0" indent="0">
              <a:buNone/>
            </a:pP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5516029-2941-404D-B079-7C2C2E00E41D}"/>
              </a:ext>
            </a:extLst>
          </p:cNvPr>
          <p:cNvSpPr txBox="1">
            <a:spLocks/>
          </p:cNvSpPr>
          <p:nvPr/>
        </p:nvSpPr>
        <p:spPr>
          <a:xfrm>
            <a:off x="720318" y="2971800"/>
            <a:ext cx="10397026" cy="914400"/>
          </a:xfrm>
          <a:prstGeom prst="rect">
            <a:avLst/>
          </a:prstGeom>
        </p:spPr>
        <p:txBody>
          <a:bodyPr vert="horz" lIns="91440" tIns="45720" rIns="91440" bIns="45720" rtlCol="0" anchor="ctr">
            <a:normAutofit fontScale="3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b="1" dirty="0"/>
            </a:br>
            <a:r>
              <a:rPr lang="en-US" sz="10700" b="1" dirty="0">
                <a:solidFill>
                  <a:schemeClr val="bg1"/>
                </a:solidFill>
              </a:rPr>
              <a:t>Who can use Zoom</a:t>
            </a:r>
            <a:br>
              <a:rPr lang="en-US" dirty="0"/>
            </a:b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Content Placeholder 4">
            <a:extLst>
              <a:ext uri="{FF2B5EF4-FFF2-40B4-BE49-F238E27FC236}">
                <a16:creationId xmlns:a16="http://schemas.microsoft.com/office/drawing/2014/main" id="{C1D8FFBC-D1F0-471E-B23A-07B01F902DD5}"/>
              </a:ext>
            </a:extLst>
          </p:cNvPr>
          <p:cNvSpPr txBox="1">
            <a:spLocks/>
          </p:cNvSpPr>
          <p:nvPr/>
        </p:nvSpPr>
        <p:spPr>
          <a:xfrm>
            <a:off x="1074656" y="4028831"/>
            <a:ext cx="10058400" cy="111349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solidFill>
                  <a:schemeClr val="bg1"/>
                </a:solidFill>
              </a:rPr>
              <a:t>Zoom has been distributed to all Law School staff and fulltime faculty, allowing hosting privileges</a:t>
            </a:r>
          </a:p>
          <a:p>
            <a:pPr lvl="0"/>
            <a:r>
              <a:rPr lang="en-US" dirty="0">
                <a:solidFill>
                  <a:schemeClr val="bg1"/>
                </a:solidFill>
              </a:rPr>
              <a:t>Anyone can be invited into Zoom as an attendee</a:t>
            </a:r>
          </a:p>
          <a:p>
            <a:pPr marL="0" indent="0">
              <a:buFont typeface="Arial" panose="020B0604020202020204" pitchFamily="34" charset="0"/>
              <a:buNone/>
            </a:pP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5730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12742" y="801279"/>
            <a:ext cx="10397026" cy="914400"/>
          </a:xfrm>
        </p:spPr>
        <p:txBody>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Usage Tutorial</a:t>
            </a:r>
          </a:p>
        </p:txBody>
      </p:sp>
      <p:sp>
        <p:nvSpPr>
          <p:cNvPr id="7" name="Content Placeholder 4"/>
          <p:cNvSpPr txBox="1">
            <a:spLocks/>
          </p:cNvSpPr>
          <p:nvPr/>
        </p:nvSpPr>
        <p:spPr>
          <a:xfrm>
            <a:off x="1074656" y="1715679"/>
            <a:ext cx="3695307" cy="446128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The “Record” icon is used to record the meeting in its entirety including audio, video and screen captures. Once the meeting is closed the meeting is saved to a specified folder location.</a:t>
            </a:r>
          </a:p>
          <a:p>
            <a:pPr marL="0" indent="0">
              <a:buNone/>
            </a:pPr>
            <a:r>
              <a:rPr lang="en-US" dirty="0">
                <a:solidFill>
                  <a:schemeClr val="bg1"/>
                </a:solidFill>
              </a:rPr>
              <a:t>Pro license holders will have the option to save the recording to a Cloud storage space, but our license of Zoom does not afford much space so it is advised to always save locally.</a:t>
            </a:r>
          </a:p>
          <a:p>
            <a:pPr marL="0" indent="0">
              <a:buFont typeface="Arial" panose="020B0604020202020204" pitchFamily="34" charset="0"/>
              <a:buNone/>
            </a:pP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4856278" y="1387876"/>
            <a:ext cx="7153471" cy="4789086"/>
          </a:xfrm>
          <a:prstGeom prst="rect">
            <a:avLst/>
          </a:prstGeom>
        </p:spPr>
      </p:pic>
      <p:sp>
        <p:nvSpPr>
          <p:cNvPr id="6" name="Right Arrow 5"/>
          <p:cNvSpPr/>
          <p:nvPr/>
        </p:nvSpPr>
        <p:spPr>
          <a:xfrm rot="5400000">
            <a:off x="9549355" y="5530026"/>
            <a:ext cx="367646" cy="2262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2163535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12742" y="801279"/>
            <a:ext cx="10397026" cy="914400"/>
          </a:xfrm>
        </p:spPr>
        <p:txBody>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Usage Tutorial</a:t>
            </a:r>
          </a:p>
        </p:txBody>
      </p:sp>
      <p:sp>
        <p:nvSpPr>
          <p:cNvPr id="7" name="Content Placeholder 4"/>
          <p:cNvSpPr txBox="1">
            <a:spLocks/>
          </p:cNvSpPr>
          <p:nvPr/>
        </p:nvSpPr>
        <p:spPr>
          <a:xfrm>
            <a:off x="1074656" y="1715679"/>
            <a:ext cx="3695307" cy="44612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The “Screen Share” icon is used to allow your attendees to see something that is on your screen. Whether that is the entirety of your computer or a specific program can be specified here.</a:t>
            </a:r>
          </a:p>
          <a:p>
            <a:pPr marL="0" indent="0">
              <a:buFont typeface="Arial" panose="020B0604020202020204" pitchFamily="34" charset="0"/>
              <a:buNone/>
            </a:pP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4856278" y="1387876"/>
            <a:ext cx="7153471" cy="4789086"/>
          </a:xfrm>
          <a:prstGeom prst="rect">
            <a:avLst/>
          </a:prstGeom>
        </p:spPr>
      </p:pic>
      <p:sp>
        <p:nvSpPr>
          <p:cNvPr id="6" name="Right Arrow 5"/>
          <p:cNvSpPr/>
          <p:nvPr/>
        </p:nvSpPr>
        <p:spPr>
          <a:xfrm rot="5400000">
            <a:off x="8502979" y="5539453"/>
            <a:ext cx="367646" cy="2262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2181059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12742" y="801279"/>
            <a:ext cx="10397026" cy="914400"/>
          </a:xfrm>
        </p:spPr>
        <p:txBody>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Usage Tutorial</a:t>
            </a:r>
          </a:p>
        </p:txBody>
      </p:sp>
      <p:sp>
        <p:nvSpPr>
          <p:cNvPr id="7" name="Content Placeholder 4"/>
          <p:cNvSpPr txBox="1">
            <a:spLocks/>
          </p:cNvSpPr>
          <p:nvPr/>
        </p:nvSpPr>
        <p:spPr>
          <a:xfrm>
            <a:off x="1074656" y="1715679"/>
            <a:ext cx="3695307" cy="44612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The Screen Share window allows you to share your </a:t>
            </a:r>
            <a:r>
              <a:rPr lang="en-US" dirty="0">
                <a:solidFill>
                  <a:srgbClr val="FF0000"/>
                </a:solidFill>
              </a:rPr>
              <a:t>entire desktop</a:t>
            </a:r>
            <a:r>
              <a:rPr lang="en-US" dirty="0">
                <a:solidFill>
                  <a:schemeClr val="bg1"/>
                </a:solidFill>
              </a:rPr>
              <a:t>, or </a:t>
            </a:r>
            <a:r>
              <a:rPr lang="en-US" dirty="0">
                <a:solidFill>
                  <a:srgbClr val="00B050"/>
                </a:solidFill>
              </a:rPr>
              <a:t>specific programs like PowerPoint</a:t>
            </a:r>
            <a:r>
              <a:rPr lang="en-US" dirty="0">
                <a:solidFill>
                  <a:schemeClr val="bg1"/>
                </a:solidFill>
              </a:rPr>
              <a:t>. Simply double click the program or select the program so it is highlighted and select “</a:t>
            </a:r>
            <a:r>
              <a:rPr lang="en-US" dirty="0">
                <a:solidFill>
                  <a:schemeClr val="accent2"/>
                </a:solidFill>
              </a:rPr>
              <a:t>Share Screen</a:t>
            </a:r>
            <a:r>
              <a:rPr lang="en-US" dirty="0">
                <a:solidFill>
                  <a:schemeClr val="bg1"/>
                </a:solidFill>
              </a:rPr>
              <a:t>”.</a:t>
            </a:r>
            <a:endParaRPr lang="en-US"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5365389" y="1499059"/>
            <a:ext cx="6726745" cy="4894524"/>
          </a:xfrm>
          <a:prstGeom prst="rect">
            <a:avLst/>
          </a:prstGeom>
        </p:spPr>
      </p:pic>
      <p:sp>
        <p:nvSpPr>
          <p:cNvPr id="8" name="Right Arrow 7"/>
          <p:cNvSpPr/>
          <p:nvPr/>
        </p:nvSpPr>
        <p:spPr>
          <a:xfrm>
            <a:off x="4997743" y="2300337"/>
            <a:ext cx="367646" cy="2262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9" name="Right Arrow 8"/>
          <p:cNvSpPr/>
          <p:nvPr/>
        </p:nvSpPr>
        <p:spPr>
          <a:xfrm>
            <a:off x="4997743" y="3606956"/>
            <a:ext cx="367646" cy="22624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10" name="Right Arrow 9"/>
          <p:cNvSpPr/>
          <p:nvPr/>
        </p:nvSpPr>
        <p:spPr>
          <a:xfrm>
            <a:off x="10642122" y="6063840"/>
            <a:ext cx="367646" cy="22624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3082909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12742" y="801279"/>
            <a:ext cx="10397026" cy="914400"/>
          </a:xfrm>
        </p:spPr>
        <p:txBody>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Usage Tutorial</a:t>
            </a:r>
          </a:p>
        </p:txBody>
      </p:sp>
      <p:sp>
        <p:nvSpPr>
          <p:cNvPr id="7" name="Content Placeholder 4"/>
          <p:cNvSpPr txBox="1">
            <a:spLocks/>
          </p:cNvSpPr>
          <p:nvPr/>
        </p:nvSpPr>
        <p:spPr>
          <a:xfrm>
            <a:off x="1074656" y="1715679"/>
            <a:ext cx="3695307" cy="44612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Once screen sharing the screen share options get attached to the top of the screen which will auto-collapse after 3 seconds. You can pause the sharing or make annotations with markers.</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l="464" t="1" b="1334"/>
          <a:stretch/>
        </p:blipFill>
        <p:spPr>
          <a:xfrm>
            <a:off x="4892511" y="1773196"/>
            <a:ext cx="7173256" cy="4288239"/>
          </a:xfrm>
          <a:prstGeom prst="rect">
            <a:avLst/>
          </a:prstGeom>
        </p:spPr>
      </p:pic>
      <p:sp>
        <p:nvSpPr>
          <p:cNvPr id="8" name="Right Arrow 7"/>
          <p:cNvSpPr/>
          <p:nvPr/>
        </p:nvSpPr>
        <p:spPr>
          <a:xfrm rot="5400000">
            <a:off x="8814063" y="1447494"/>
            <a:ext cx="367646" cy="2262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9" name="Right Arrow 8"/>
          <p:cNvSpPr/>
          <p:nvPr/>
        </p:nvSpPr>
        <p:spPr>
          <a:xfrm rot="5400000">
            <a:off x="9191135" y="1447495"/>
            <a:ext cx="367646" cy="2262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1404524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12742" y="801279"/>
            <a:ext cx="10397026" cy="914400"/>
          </a:xfrm>
        </p:spPr>
        <p:txBody>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Usage Tutorial</a:t>
            </a:r>
          </a:p>
        </p:txBody>
      </p:sp>
      <p:sp>
        <p:nvSpPr>
          <p:cNvPr id="7" name="Content Placeholder 4"/>
          <p:cNvSpPr txBox="1">
            <a:spLocks/>
          </p:cNvSpPr>
          <p:nvPr/>
        </p:nvSpPr>
        <p:spPr>
          <a:xfrm>
            <a:off x="1074656" y="1715679"/>
            <a:ext cx="3695307" cy="44612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Once done with screen sharing click the “Stop Share” button to cancel the screen share session.</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l="464" t="1" b="1334"/>
          <a:stretch/>
        </p:blipFill>
        <p:spPr>
          <a:xfrm>
            <a:off x="4892511" y="1773196"/>
            <a:ext cx="7173256" cy="4288239"/>
          </a:xfrm>
          <a:prstGeom prst="rect">
            <a:avLst/>
          </a:prstGeom>
        </p:spPr>
      </p:pic>
      <p:sp>
        <p:nvSpPr>
          <p:cNvPr id="9" name="Right Arrow 8"/>
          <p:cNvSpPr/>
          <p:nvPr/>
        </p:nvSpPr>
        <p:spPr>
          <a:xfrm rot="16200000">
            <a:off x="8691515" y="2182786"/>
            <a:ext cx="367646" cy="2262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862522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12742" y="801279"/>
            <a:ext cx="10397026" cy="914400"/>
          </a:xfrm>
        </p:spPr>
        <p:txBody>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Usage Tutorial</a:t>
            </a:r>
          </a:p>
        </p:txBody>
      </p:sp>
      <p:sp>
        <p:nvSpPr>
          <p:cNvPr id="7" name="Content Placeholder 4"/>
          <p:cNvSpPr txBox="1">
            <a:spLocks/>
          </p:cNvSpPr>
          <p:nvPr/>
        </p:nvSpPr>
        <p:spPr>
          <a:xfrm>
            <a:off x="1074656" y="1715679"/>
            <a:ext cx="3695307" cy="44612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Once the meeting is over select “End Meeting” to end the meeting and confirm.</a:t>
            </a:r>
          </a:p>
          <a:p>
            <a:pPr marL="0" indent="0">
              <a:buFont typeface="Arial" panose="020B0604020202020204" pitchFamily="34" charset="0"/>
              <a:buNone/>
            </a:pP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4856278" y="1387876"/>
            <a:ext cx="7153471" cy="4789086"/>
          </a:xfrm>
          <a:prstGeom prst="rect">
            <a:avLst/>
          </a:prstGeom>
        </p:spPr>
      </p:pic>
      <p:sp>
        <p:nvSpPr>
          <p:cNvPr id="6" name="Right Arrow 5"/>
          <p:cNvSpPr/>
          <p:nvPr/>
        </p:nvSpPr>
        <p:spPr>
          <a:xfrm rot="5400000">
            <a:off x="11481849" y="5548881"/>
            <a:ext cx="367646" cy="2262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15967111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12742" y="801279"/>
            <a:ext cx="10397026" cy="914400"/>
          </a:xfrm>
        </p:spPr>
        <p:txBody>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Zoom Tutorials and Training</a:t>
            </a:r>
          </a:p>
        </p:txBody>
      </p:sp>
      <p:sp>
        <p:nvSpPr>
          <p:cNvPr id="7" name="Content Placeholder 4"/>
          <p:cNvSpPr txBox="1">
            <a:spLocks/>
          </p:cNvSpPr>
          <p:nvPr/>
        </p:nvSpPr>
        <p:spPr>
          <a:xfrm>
            <a:off x="1074656" y="1715679"/>
            <a:ext cx="10116975" cy="44612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Zoom support website: </a:t>
            </a:r>
            <a:r>
              <a:rPr lang="en-US" u="sng" dirty="0">
                <a:hlinkClick r:id="rId3"/>
              </a:rPr>
              <a:t>https://support.zoom.us/hc/en-us</a:t>
            </a:r>
            <a:r>
              <a:rPr lang="en-US" dirty="0"/>
              <a:t> </a:t>
            </a:r>
          </a:p>
          <a:p>
            <a:pPr marL="0" indent="0">
              <a:buNone/>
            </a:pPr>
            <a:r>
              <a:rPr lang="en-US" dirty="0">
                <a:solidFill>
                  <a:schemeClr val="bg1"/>
                </a:solidFill>
              </a:rPr>
              <a:t>In-depth training recording: </a:t>
            </a:r>
            <a:r>
              <a:rPr lang="en-US" dirty="0">
                <a:solidFill>
                  <a:schemeClr val="bg1"/>
                </a:solidFill>
                <a:hlinkClick r:id="rId4"/>
              </a:rPr>
              <a:t>https://livetraining.zoom.us/rec/play/6Zx8f-j7qDw3GNeQswSDAPJ-W9S4J6qshiYfqfcNyk20WyIHNFChb7pHZuClKrDVR76R1BxgtMF4txaS?continueMode=true</a:t>
            </a:r>
            <a:r>
              <a:rPr lang="en-US" dirty="0">
                <a:solidFill>
                  <a:schemeClr val="bg1"/>
                </a:solidFill>
              </a:rPr>
              <a:t> </a:t>
            </a:r>
          </a:p>
          <a:p>
            <a:pPr marL="0" indent="0">
              <a:buFont typeface="Arial" panose="020B0604020202020204" pitchFamily="34" charset="0"/>
              <a:buNone/>
            </a:pP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ight Arrow 5"/>
          <p:cNvSpPr/>
          <p:nvPr/>
        </p:nvSpPr>
        <p:spPr>
          <a:xfrm rot="5400000">
            <a:off x="11481849" y="5548881"/>
            <a:ext cx="367646" cy="2262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2780374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720318" y="801279"/>
            <a:ext cx="10397026" cy="914400"/>
          </a:xfrm>
        </p:spPr>
        <p:txBody>
          <a:bodyPr>
            <a:normAutofit fontScale="90000"/>
          </a:bodyPr>
          <a:lstStyle/>
          <a:p>
            <a:br>
              <a:rPr lang="en-US" b="1" dirty="0"/>
            </a:br>
            <a:r>
              <a:rPr lang="en-US" b="1" dirty="0">
                <a:solidFill>
                  <a:schemeClr val="bg1"/>
                </a:solidFill>
              </a:rPr>
              <a:t>Licensing and the Law School Enterprise </a:t>
            </a:r>
            <a:br>
              <a:rPr lang="en-US" dirty="0"/>
            </a:b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074656" y="1715679"/>
            <a:ext cx="10058400" cy="4544444"/>
          </a:xfrm>
        </p:spPr>
        <p:txBody>
          <a:bodyPr>
            <a:normAutofit fontScale="92500" lnSpcReduction="10000"/>
          </a:bodyPr>
          <a:lstStyle/>
          <a:p>
            <a:pPr marL="0" lvl="0" indent="0">
              <a:buNone/>
            </a:pPr>
            <a:r>
              <a:rPr lang="en-US" dirty="0">
                <a:solidFill>
                  <a:schemeClr val="bg1"/>
                </a:solidFill>
              </a:rPr>
              <a:t>There are two licenses of Zoom: Basic and Pro</a:t>
            </a:r>
          </a:p>
          <a:p>
            <a:pPr lvl="1"/>
            <a:r>
              <a:rPr lang="en-US" dirty="0">
                <a:solidFill>
                  <a:schemeClr val="bg1"/>
                </a:solidFill>
              </a:rPr>
              <a:t>When invited into the Law School Zoom you are granted a Basic license by default</a:t>
            </a:r>
          </a:p>
          <a:p>
            <a:pPr lvl="1"/>
            <a:r>
              <a:rPr lang="en-US" dirty="0">
                <a:solidFill>
                  <a:schemeClr val="bg1"/>
                </a:solidFill>
              </a:rPr>
              <a:t>The Law School pays for a limited number of Pro license to be distributed amongst the Enterprise members on an as needs basis</a:t>
            </a:r>
          </a:p>
          <a:p>
            <a:pPr marL="0" lvl="0" indent="0">
              <a:buNone/>
            </a:pPr>
            <a:r>
              <a:rPr lang="en-US" dirty="0">
                <a:solidFill>
                  <a:schemeClr val="bg1"/>
                </a:solidFill>
              </a:rPr>
              <a:t>Basic </a:t>
            </a:r>
          </a:p>
          <a:p>
            <a:pPr lvl="1"/>
            <a:r>
              <a:rPr lang="en-US" dirty="0">
                <a:solidFill>
                  <a:schemeClr val="bg1"/>
                </a:solidFill>
              </a:rPr>
              <a:t>1 to 1 meetings - unlimited time</a:t>
            </a:r>
          </a:p>
          <a:p>
            <a:pPr lvl="1"/>
            <a:r>
              <a:rPr lang="en-US" dirty="0">
                <a:solidFill>
                  <a:schemeClr val="bg1"/>
                </a:solidFill>
              </a:rPr>
              <a:t>100 attendees w/ 40 minute limit</a:t>
            </a:r>
          </a:p>
          <a:p>
            <a:pPr lvl="1"/>
            <a:r>
              <a:rPr lang="en-US" dirty="0">
                <a:solidFill>
                  <a:schemeClr val="bg1"/>
                </a:solidFill>
              </a:rPr>
              <a:t>Local recordings</a:t>
            </a:r>
          </a:p>
          <a:p>
            <a:pPr marL="0" lvl="0" indent="0">
              <a:buNone/>
            </a:pPr>
            <a:r>
              <a:rPr lang="en-US" dirty="0">
                <a:solidFill>
                  <a:schemeClr val="bg1"/>
                </a:solidFill>
              </a:rPr>
              <a:t>Pro</a:t>
            </a:r>
          </a:p>
          <a:p>
            <a:pPr lvl="1"/>
            <a:r>
              <a:rPr lang="en-US" dirty="0">
                <a:solidFill>
                  <a:schemeClr val="bg1"/>
                </a:solidFill>
              </a:rPr>
              <a:t>1 to 1 meetings unlimited time</a:t>
            </a:r>
          </a:p>
          <a:p>
            <a:pPr lvl="1"/>
            <a:r>
              <a:rPr lang="en-US" dirty="0">
                <a:solidFill>
                  <a:schemeClr val="bg1"/>
                </a:solidFill>
              </a:rPr>
              <a:t>300 attendees unlimited time</a:t>
            </a:r>
          </a:p>
          <a:p>
            <a:pPr lvl="1"/>
            <a:r>
              <a:rPr lang="en-US" dirty="0">
                <a:solidFill>
                  <a:schemeClr val="bg1"/>
                </a:solidFill>
              </a:rPr>
              <a:t>Local and cloud recordings</a:t>
            </a:r>
          </a:p>
          <a:p>
            <a:pPr marL="0" indent="0">
              <a:buNone/>
            </a:pP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0805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720318" y="801279"/>
            <a:ext cx="10397026" cy="914400"/>
          </a:xfrm>
        </p:spPr>
        <p:txBody>
          <a:bodyPr>
            <a:normAutofit fontScale="90000"/>
          </a:bodyPr>
          <a:lstStyle/>
          <a:p>
            <a:br>
              <a:rPr lang="en-US" b="1" dirty="0"/>
            </a:br>
            <a:r>
              <a:rPr lang="en-US" b="1" dirty="0">
                <a:solidFill>
                  <a:schemeClr val="bg1"/>
                </a:solidFill>
              </a:rPr>
              <a:t>Software and Hardware Requirements</a:t>
            </a:r>
            <a:br>
              <a:rPr lang="en-US" dirty="0"/>
            </a:b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074656" y="1715679"/>
            <a:ext cx="10058400" cy="4544444"/>
          </a:xfrm>
        </p:spPr>
        <p:txBody>
          <a:bodyPr>
            <a:normAutofit fontScale="92500" lnSpcReduction="10000"/>
          </a:bodyPr>
          <a:lstStyle/>
          <a:p>
            <a:pPr marL="0" indent="0">
              <a:buNone/>
            </a:pPr>
            <a:r>
              <a:rPr lang="en-US" b="1" dirty="0">
                <a:solidFill>
                  <a:schemeClr val="bg1"/>
                </a:solidFill>
              </a:rPr>
              <a:t>Zoom software options</a:t>
            </a:r>
            <a:endParaRPr lang="en-US" sz="2400" dirty="0">
              <a:solidFill>
                <a:schemeClr val="bg1"/>
              </a:solidFill>
            </a:endParaRPr>
          </a:p>
          <a:p>
            <a:pPr lvl="1"/>
            <a:r>
              <a:rPr lang="en-US" dirty="0">
                <a:solidFill>
                  <a:schemeClr val="bg1"/>
                </a:solidFill>
              </a:rPr>
              <a:t>Clients are available for </a:t>
            </a:r>
            <a:r>
              <a:rPr lang="en-US" dirty="0">
                <a:solidFill>
                  <a:schemeClr val="bg1"/>
                </a:solidFill>
                <a:hlinkClick r:id="rId3"/>
              </a:rPr>
              <a:t>Windows</a:t>
            </a:r>
            <a:r>
              <a:rPr lang="en-US" dirty="0">
                <a:solidFill>
                  <a:schemeClr val="bg1"/>
                </a:solidFill>
              </a:rPr>
              <a:t>, </a:t>
            </a:r>
            <a:r>
              <a:rPr lang="en-US" dirty="0">
                <a:solidFill>
                  <a:schemeClr val="bg1"/>
                </a:solidFill>
                <a:hlinkClick r:id="rId3"/>
              </a:rPr>
              <a:t>Mac</a:t>
            </a:r>
            <a:r>
              <a:rPr lang="en-US" dirty="0">
                <a:solidFill>
                  <a:schemeClr val="bg1"/>
                </a:solidFill>
              </a:rPr>
              <a:t>, </a:t>
            </a:r>
            <a:r>
              <a:rPr lang="en-US" dirty="0">
                <a:solidFill>
                  <a:schemeClr val="bg1"/>
                </a:solidFill>
                <a:hlinkClick r:id="rId4"/>
              </a:rPr>
              <a:t>Android</a:t>
            </a:r>
            <a:r>
              <a:rPr lang="en-US" dirty="0">
                <a:solidFill>
                  <a:schemeClr val="bg1"/>
                </a:solidFill>
              </a:rPr>
              <a:t> and </a:t>
            </a:r>
            <a:r>
              <a:rPr lang="en-US" dirty="0">
                <a:solidFill>
                  <a:schemeClr val="bg1"/>
                </a:solidFill>
                <a:hlinkClick r:id="rId5"/>
              </a:rPr>
              <a:t>iOS</a:t>
            </a:r>
            <a:r>
              <a:rPr lang="en-US" dirty="0">
                <a:solidFill>
                  <a:schemeClr val="bg1"/>
                </a:solidFill>
              </a:rPr>
              <a:t> </a:t>
            </a:r>
          </a:p>
          <a:p>
            <a:pPr lvl="1"/>
            <a:r>
              <a:rPr lang="en-US" dirty="0">
                <a:solidFill>
                  <a:schemeClr val="bg1"/>
                </a:solidFill>
              </a:rPr>
              <a:t>Zoom can be launch from a browser with a minimal plugin install</a:t>
            </a:r>
          </a:p>
          <a:p>
            <a:pPr lvl="1"/>
            <a:r>
              <a:rPr lang="en-US" dirty="0">
                <a:solidFill>
                  <a:schemeClr val="bg1"/>
                </a:solidFill>
              </a:rPr>
              <a:t>A plugin is available for Outlook to make scheduling as simple as creating a calendar event</a:t>
            </a:r>
          </a:p>
          <a:p>
            <a:pPr marL="0" indent="0">
              <a:buNone/>
            </a:pPr>
            <a:r>
              <a:rPr lang="en-US" b="1" dirty="0">
                <a:solidFill>
                  <a:schemeClr val="bg1"/>
                </a:solidFill>
              </a:rPr>
              <a:t>Zoom hardware requirements</a:t>
            </a:r>
            <a:endParaRPr lang="en-US" sz="2400" dirty="0">
              <a:solidFill>
                <a:schemeClr val="bg1"/>
              </a:solidFill>
            </a:endParaRPr>
          </a:p>
          <a:p>
            <a:pPr lvl="1"/>
            <a:r>
              <a:rPr lang="en-US" dirty="0">
                <a:solidFill>
                  <a:schemeClr val="bg1"/>
                </a:solidFill>
              </a:rPr>
              <a:t>Display, if you want to see displayed content</a:t>
            </a:r>
          </a:p>
          <a:p>
            <a:pPr lvl="1"/>
            <a:r>
              <a:rPr lang="en-US" dirty="0">
                <a:solidFill>
                  <a:schemeClr val="bg1"/>
                </a:solidFill>
              </a:rPr>
              <a:t>Speakers, if you want to hear what is being said</a:t>
            </a:r>
          </a:p>
          <a:p>
            <a:pPr lvl="1"/>
            <a:r>
              <a:rPr lang="en-US" dirty="0">
                <a:solidFill>
                  <a:schemeClr val="bg1"/>
                </a:solidFill>
              </a:rPr>
              <a:t>Microphone, if you want to be heard</a:t>
            </a:r>
          </a:p>
          <a:p>
            <a:pPr lvl="1"/>
            <a:r>
              <a:rPr lang="en-US" dirty="0">
                <a:solidFill>
                  <a:schemeClr val="bg1"/>
                </a:solidFill>
              </a:rPr>
              <a:t>Camera, if you want to be seen</a:t>
            </a:r>
          </a:p>
          <a:p>
            <a:pPr lvl="1"/>
            <a:r>
              <a:rPr lang="en-US" dirty="0">
                <a:solidFill>
                  <a:schemeClr val="bg1"/>
                </a:solidFill>
              </a:rPr>
              <a:t>Mixed media opportunities</a:t>
            </a:r>
          </a:p>
          <a:p>
            <a:pPr lvl="2"/>
            <a:r>
              <a:rPr lang="en-US" dirty="0">
                <a:solidFill>
                  <a:schemeClr val="bg1"/>
                </a:solidFill>
              </a:rPr>
              <a:t>One meeting can be joined any combination of desktop computers, laptop computers, smartphones, tablets or telephones</a:t>
            </a:r>
          </a:p>
          <a:p>
            <a:pPr marL="0" indent="0">
              <a:buNone/>
            </a:pP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657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720318" y="801279"/>
            <a:ext cx="10397026" cy="914400"/>
          </a:xfrm>
        </p:spPr>
        <p:txBody>
          <a:bodyPr>
            <a:normAutofit fontScale="90000"/>
          </a:bodyPr>
          <a:lstStyle/>
          <a:p>
            <a:br>
              <a:rPr lang="en-US" b="1" dirty="0"/>
            </a:br>
            <a:r>
              <a:rPr lang="en-US" b="1" dirty="0">
                <a:solidFill>
                  <a:schemeClr val="bg1"/>
                </a:solidFill>
              </a:rPr>
              <a:t>What are the Main Features</a:t>
            </a:r>
            <a:br>
              <a:rPr lang="en-US" dirty="0"/>
            </a:b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074656" y="1715679"/>
            <a:ext cx="10058400" cy="4544444"/>
          </a:xfrm>
        </p:spPr>
        <p:txBody>
          <a:bodyPr>
            <a:normAutofit/>
          </a:bodyPr>
          <a:lstStyle/>
          <a:p>
            <a:pPr marL="0" lvl="0" indent="0">
              <a:buNone/>
            </a:pPr>
            <a:r>
              <a:rPr lang="en-US" dirty="0">
                <a:solidFill>
                  <a:schemeClr val="bg1"/>
                </a:solidFill>
              </a:rPr>
              <a:t>Video and audio conferencing</a:t>
            </a:r>
          </a:p>
          <a:p>
            <a:pPr marL="0" lvl="0" indent="0">
              <a:buNone/>
            </a:pPr>
            <a:r>
              <a:rPr lang="en-US" dirty="0">
                <a:solidFill>
                  <a:schemeClr val="bg1"/>
                </a:solidFill>
              </a:rPr>
              <a:t>Desktop sharing</a:t>
            </a:r>
          </a:p>
          <a:p>
            <a:pPr marL="0" lvl="0" indent="0">
              <a:buNone/>
            </a:pPr>
            <a:r>
              <a:rPr lang="en-US" dirty="0">
                <a:solidFill>
                  <a:schemeClr val="bg1"/>
                </a:solidFill>
              </a:rPr>
              <a:t>Whiteboard </a:t>
            </a:r>
          </a:p>
          <a:p>
            <a:pPr marL="0" lvl="0" indent="0">
              <a:buNone/>
            </a:pPr>
            <a:r>
              <a:rPr lang="en-US" dirty="0">
                <a:solidFill>
                  <a:schemeClr val="bg1"/>
                </a:solidFill>
              </a:rPr>
              <a:t>Collaboration </a:t>
            </a:r>
          </a:p>
          <a:p>
            <a:pPr marL="0" lvl="0" indent="0">
              <a:buNone/>
            </a:pPr>
            <a:r>
              <a:rPr lang="en-US" dirty="0">
                <a:solidFill>
                  <a:schemeClr val="bg1"/>
                </a:solidFill>
              </a:rPr>
              <a:t>Remote desktop control</a:t>
            </a:r>
          </a:p>
          <a:p>
            <a:pPr marL="0" lvl="0" indent="0">
              <a:buNone/>
            </a:pPr>
            <a:r>
              <a:rPr lang="en-US" dirty="0">
                <a:solidFill>
                  <a:schemeClr val="bg1"/>
                </a:solidFill>
              </a:rPr>
              <a:t>Option to record session</a:t>
            </a:r>
          </a:p>
        </p:txBody>
      </p:sp>
    </p:spTree>
    <p:extLst>
      <p:ext uri="{BB962C8B-B14F-4D97-AF65-F5344CB8AC3E}">
        <p14:creationId xmlns:p14="http://schemas.microsoft.com/office/powerpoint/2010/main" val="70976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720318" y="801279"/>
            <a:ext cx="10397026" cy="914400"/>
          </a:xfrm>
        </p:spPr>
        <p:txBody>
          <a:bodyPr>
            <a:normAutofit fontScale="90000"/>
          </a:bodyPr>
          <a:lstStyle/>
          <a:p>
            <a:br>
              <a:rPr lang="en-US" b="1" dirty="0"/>
            </a:br>
            <a:r>
              <a:rPr lang="en-US" b="1" dirty="0">
                <a:solidFill>
                  <a:schemeClr val="bg1"/>
                </a:solidFill>
              </a:rPr>
              <a:t>What Would I Use Zoom</a:t>
            </a:r>
            <a:br>
              <a:rPr lang="en-US" dirty="0"/>
            </a:b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074656" y="1715679"/>
            <a:ext cx="10058400" cy="4544444"/>
          </a:xfrm>
        </p:spPr>
        <p:txBody>
          <a:bodyPr>
            <a:normAutofit/>
          </a:bodyPr>
          <a:lstStyle/>
          <a:p>
            <a:pPr marL="0" lvl="0" indent="0">
              <a:buNone/>
            </a:pPr>
            <a:r>
              <a:rPr lang="en-US" dirty="0">
                <a:solidFill>
                  <a:schemeClr val="bg1"/>
                </a:solidFill>
              </a:rPr>
              <a:t>Online teaching, or hybrid classroom</a:t>
            </a:r>
          </a:p>
          <a:p>
            <a:pPr marL="0" lvl="0" indent="0">
              <a:buNone/>
            </a:pPr>
            <a:r>
              <a:rPr lang="en-US" dirty="0">
                <a:solidFill>
                  <a:schemeClr val="bg1"/>
                </a:solidFill>
              </a:rPr>
              <a:t>Virtual Office Hours</a:t>
            </a:r>
          </a:p>
          <a:p>
            <a:pPr marL="0" lvl="0" indent="0">
              <a:buNone/>
            </a:pPr>
            <a:r>
              <a:rPr lang="en-US" dirty="0">
                <a:solidFill>
                  <a:schemeClr val="bg1"/>
                </a:solidFill>
              </a:rPr>
              <a:t>Large, public events</a:t>
            </a:r>
          </a:p>
          <a:p>
            <a:pPr marL="0" lvl="0" indent="0">
              <a:buNone/>
            </a:pPr>
            <a:r>
              <a:rPr lang="en-US" dirty="0">
                <a:solidFill>
                  <a:schemeClr val="bg1"/>
                </a:solidFill>
              </a:rPr>
              <a:t>Collaborating with remote participants</a:t>
            </a:r>
          </a:p>
          <a:p>
            <a:pPr marL="0" lvl="0" indent="0">
              <a:buNone/>
            </a:pPr>
            <a:r>
              <a:rPr lang="en-US" dirty="0">
                <a:solidFill>
                  <a:schemeClr val="bg1"/>
                </a:solidFill>
              </a:rPr>
              <a:t>Training (synchronous and asynchronously)</a:t>
            </a:r>
          </a:p>
          <a:p>
            <a:pPr marL="0" lvl="0" indent="0">
              <a:buNone/>
            </a:pPr>
            <a:r>
              <a:rPr lang="en-US" dirty="0">
                <a:solidFill>
                  <a:schemeClr val="bg1"/>
                </a:solidFill>
              </a:rPr>
              <a:t>Remote desktop sharing </a:t>
            </a:r>
          </a:p>
          <a:p>
            <a:pPr marL="0" lvl="0" indent="0">
              <a:buNone/>
            </a:pPr>
            <a:r>
              <a:rPr lang="en-US" dirty="0">
                <a:solidFill>
                  <a:schemeClr val="bg1"/>
                </a:solidFill>
              </a:rPr>
              <a:t>Simple phone conferencing</a:t>
            </a:r>
          </a:p>
        </p:txBody>
      </p:sp>
    </p:spTree>
    <p:extLst>
      <p:ext uri="{BB962C8B-B14F-4D97-AF65-F5344CB8AC3E}">
        <p14:creationId xmlns:p14="http://schemas.microsoft.com/office/powerpoint/2010/main" val="797383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720318" y="801279"/>
            <a:ext cx="10397026" cy="914400"/>
          </a:xfrm>
        </p:spPr>
        <p:txBody>
          <a:bodyPr>
            <a:normAutofit fontScale="90000"/>
          </a:bodyPr>
          <a:lstStyle/>
          <a:p>
            <a:br>
              <a:rPr lang="en-US" b="1" dirty="0"/>
            </a:br>
            <a:r>
              <a:rPr lang="en-US" b="1" dirty="0">
                <a:solidFill>
                  <a:schemeClr val="bg1"/>
                </a:solidFill>
              </a:rPr>
              <a:t>Specific Examples</a:t>
            </a:r>
            <a:br>
              <a:rPr lang="en-US" dirty="0"/>
            </a:b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074656" y="1715679"/>
            <a:ext cx="10058400" cy="4544444"/>
          </a:xfrm>
        </p:spPr>
        <p:txBody>
          <a:bodyPr>
            <a:normAutofit fontScale="92500" lnSpcReduction="10000"/>
          </a:bodyPr>
          <a:lstStyle/>
          <a:p>
            <a:pPr marL="0" lvl="0" indent="0">
              <a:buNone/>
            </a:pPr>
            <a:r>
              <a:rPr lang="en-US" dirty="0">
                <a:solidFill>
                  <a:schemeClr val="bg1"/>
                </a:solidFill>
              </a:rPr>
              <a:t>Faculty</a:t>
            </a:r>
          </a:p>
          <a:p>
            <a:pPr lvl="1"/>
            <a:r>
              <a:rPr lang="en-US" dirty="0">
                <a:solidFill>
                  <a:schemeClr val="bg1"/>
                </a:solidFill>
              </a:rPr>
              <a:t>Hold office hours online (from anywhere)</a:t>
            </a:r>
          </a:p>
          <a:p>
            <a:pPr lvl="1"/>
            <a:r>
              <a:rPr lang="en-US" dirty="0">
                <a:solidFill>
                  <a:schemeClr val="bg1"/>
                </a:solidFill>
              </a:rPr>
              <a:t>Have a guest speaker join your class by live video </a:t>
            </a:r>
          </a:p>
          <a:p>
            <a:pPr lvl="1"/>
            <a:r>
              <a:rPr lang="en-US" dirty="0">
                <a:solidFill>
                  <a:schemeClr val="bg1"/>
                </a:solidFill>
              </a:rPr>
              <a:t>Hold class even when I’m out of town or snowed-in</a:t>
            </a:r>
          </a:p>
          <a:p>
            <a:pPr lvl="1"/>
            <a:r>
              <a:rPr lang="en-US" dirty="0">
                <a:solidFill>
                  <a:schemeClr val="bg1"/>
                </a:solidFill>
              </a:rPr>
              <a:t>Host a seminar or workshop for off-site participants </a:t>
            </a:r>
          </a:p>
          <a:p>
            <a:pPr lvl="1"/>
            <a:r>
              <a:rPr lang="en-US" dirty="0">
                <a:solidFill>
                  <a:schemeClr val="bg1"/>
                </a:solidFill>
              </a:rPr>
              <a:t>Meet with collaborators from around the world </a:t>
            </a:r>
          </a:p>
          <a:p>
            <a:pPr lvl="1"/>
            <a:r>
              <a:rPr lang="en-US" dirty="0">
                <a:solidFill>
                  <a:schemeClr val="bg1"/>
                </a:solidFill>
              </a:rPr>
              <a:t>Pre-record presentation for distribution or posting</a:t>
            </a:r>
          </a:p>
          <a:p>
            <a:pPr marL="0" lvl="0" indent="0">
              <a:buNone/>
            </a:pPr>
            <a:r>
              <a:rPr lang="en-US" dirty="0">
                <a:solidFill>
                  <a:schemeClr val="bg1"/>
                </a:solidFill>
              </a:rPr>
              <a:t>Staff</a:t>
            </a:r>
          </a:p>
          <a:p>
            <a:pPr lvl="1"/>
            <a:r>
              <a:rPr lang="en-US" dirty="0">
                <a:solidFill>
                  <a:schemeClr val="bg1"/>
                </a:solidFill>
              </a:rPr>
              <a:t>Set up a meeting in Exchange with colleagues at other UB campuses or universities  </a:t>
            </a:r>
          </a:p>
          <a:p>
            <a:pPr lvl="1"/>
            <a:r>
              <a:rPr lang="en-US" dirty="0">
                <a:solidFill>
                  <a:schemeClr val="bg1"/>
                </a:solidFill>
              </a:rPr>
              <a:t>Hold long distance interviews</a:t>
            </a:r>
          </a:p>
          <a:p>
            <a:pPr lvl="1"/>
            <a:r>
              <a:rPr lang="en-US" dirty="0">
                <a:solidFill>
                  <a:schemeClr val="bg1"/>
                </a:solidFill>
              </a:rPr>
              <a:t>Host live, continuing education training  </a:t>
            </a:r>
          </a:p>
          <a:p>
            <a:pPr lvl="1"/>
            <a:r>
              <a:rPr lang="en-US" dirty="0">
                <a:solidFill>
                  <a:schemeClr val="bg1"/>
                </a:solidFill>
              </a:rPr>
              <a:t>Remote desktop support</a:t>
            </a:r>
          </a:p>
        </p:txBody>
      </p:sp>
    </p:spTree>
    <p:extLst>
      <p:ext uri="{BB962C8B-B14F-4D97-AF65-F5344CB8AC3E}">
        <p14:creationId xmlns:p14="http://schemas.microsoft.com/office/powerpoint/2010/main" val="2873134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12742" y="801279"/>
            <a:ext cx="10397026" cy="914400"/>
          </a:xfrm>
        </p:spPr>
        <p:txBody>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Usage Tutorial</a:t>
            </a:r>
          </a:p>
        </p:txBody>
      </p:sp>
      <p:sp>
        <p:nvSpPr>
          <p:cNvPr id="5" name="Content Placeholder 4"/>
          <p:cNvSpPr>
            <a:spLocks noGrp="1"/>
          </p:cNvSpPr>
          <p:nvPr>
            <p:ph idx="1"/>
          </p:nvPr>
        </p:nvSpPr>
        <p:spPr>
          <a:xfrm>
            <a:off x="1074656" y="1715679"/>
            <a:ext cx="10058400" cy="4461283"/>
          </a:xfrm>
        </p:spPr>
        <p:txBody>
          <a:bodyPr/>
          <a:lstStyle/>
          <a:p>
            <a:pPr marL="0" indent="0">
              <a:buNone/>
            </a:pPr>
            <a:r>
              <a:rPr lang="en-US" dirty="0">
                <a:solidFill>
                  <a:schemeClr val="bg1"/>
                </a:solidFill>
              </a:rPr>
              <a:t>Launch the Zoom Client. If you haven’t logged into the service before, do so now with your UBIT email address and credentials. You can check the “Keep me logged in” box so that you won’t need to login every time. </a:t>
            </a:r>
          </a:p>
          <a:p>
            <a:pPr marL="0" indent="0">
              <a:buNone/>
            </a:pP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DAC8B15-F3A4-4821-8889-FD4AB0292564}"/>
              </a:ext>
            </a:extLst>
          </p:cNvPr>
          <p:cNvPicPr>
            <a:picLocks noChangeAspect="1"/>
          </p:cNvPicPr>
          <p:nvPr/>
        </p:nvPicPr>
        <p:blipFill>
          <a:blip r:embed="rId3"/>
          <a:stretch>
            <a:fillRect/>
          </a:stretch>
        </p:blipFill>
        <p:spPr>
          <a:xfrm>
            <a:off x="3796215" y="3429000"/>
            <a:ext cx="4599570" cy="3071525"/>
          </a:xfrm>
          <a:prstGeom prst="rect">
            <a:avLst/>
          </a:prstGeom>
        </p:spPr>
      </p:pic>
    </p:spTree>
    <p:extLst>
      <p:ext uri="{BB962C8B-B14F-4D97-AF65-F5344CB8AC3E}">
        <p14:creationId xmlns:p14="http://schemas.microsoft.com/office/powerpoint/2010/main" val="1754025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23120</TotalTime>
  <Words>1453</Words>
  <Application>Microsoft Office PowerPoint</Application>
  <PresentationFormat>Widescreen</PresentationFormat>
  <Paragraphs>135</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PowerPoint Presentation</vt:lpstr>
      <vt:lpstr>PowerPoint Presentation</vt:lpstr>
      <vt:lpstr> What is Zoom </vt:lpstr>
      <vt:lpstr> Licensing and the Law School Enterprise  </vt:lpstr>
      <vt:lpstr> Software and Hardware Requirements </vt:lpstr>
      <vt:lpstr> What are the Main Features </vt:lpstr>
      <vt:lpstr> What Would I Use Zoom </vt:lpstr>
      <vt:lpstr> Specific Examples </vt:lpstr>
      <vt:lpstr>Usage Tutorial</vt:lpstr>
      <vt:lpstr>Usage Tutorial</vt:lpstr>
      <vt:lpstr>Usage Tutorial</vt:lpstr>
      <vt:lpstr>Usage Tutorial</vt:lpstr>
      <vt:lpstr>Usage Tutorial</vt:lpstr>
      <vt:lpstr>Usage Tutorial</vt:lpstr>
      <vt:lpstr>Usage Tutorial</vt:lpstr>
      <vt:lpstr>Usage Tutorial</vt:lpstr>
      <vt:lpstr>Usage Tutorial</vt:lpstr>
      <vt:lpstr>Usage Tutorial</vt:lpstr>
      <vt:lpstr>Usage Tutorial</vt:lpstr>
      <vt:lpstr>Usage Tutorial</vt:lpstr>
      <vt:lpstr>Usage Tutorial</vt:lpstr>
      <vt:lpstr>Usage Tutorial</vt:lpstr>
      <vt:lpstr>Usage Tutorial</vt:lpstr>
      <vt:lpstr>Usage Tutorial</vt:lpstr>
      <vt:lpstr>Usage Tutorial</vt:lpstr>
      <vt:lpstr>Usage Tutorial</vt:lpstr>
      <vt:lpstr>Usage Tutorial</vt:lpstr>
      <vt:lpstr>Usage Tutorial</vt:lpstr>
      <vt:lpstr>Usage Tutorial</vt:lpstr>
      <vt:lpstr>Usage Tutorial</vt:lpstr>
      <vt:lpstr>Usage Tutorial</vt:lpstr>
      <vt:lpstr>Usage Tutorial</vt:lpstr>
      <vt:lpstr>Usage Tutorial</vt:lpstr>
      <vt:lpstr>Usage Tutorial</vt:lpstr>
      <vt:lpstr>Usage Tutorial</vt:lpstr>
      <vt:lpstr>Zoom Tutorials and Training</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Detweiler, Brian</dc:creator>
  <cp:lastModifiedBy>Tubinis, Brandon</cp:lastModifiedBy>
  <cp:revision>355</cp:revision>
  <cp:lastPrinted>2017-08-21T17:08:34Z</cp:lastPrinted>
  <dcterms:created xsi:type="dcterms:W3CDTF">2016-06-09T16:32:05Z</dcterms:created>
  <dcterms:modified xsi:type="dcterms:W3CDTF">2020-03-06T14:25:37Z</dcterms:modified>
</cp:coreProperties>
</file>