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1" r:id="rId1"/>
  </p:sldMasterIdLst>
  <p:notesMasterIdLst>
    <p:notesMasterId r:id="rId31"/>
  </p:notesMasterIdLst>
  <p:handoutMasterIdLst>
    <p:handoutMasterId r:id="rId32"/>
  </p:handoutMasterIdLst>
  <p:sldIdLst>
    <p:sldId id="291" r:id="rId2"/>
    <p:sldId id="302" r:id="rId3"/>
    <p:sldId id="292" r:id="rId4"/>
    <p:sldId id="318" r:id="rId5"/>
    <p:sldId id="296" r:id="rId6"/>
    <p:sldId id="294" r:id="rId7"/>
    <p:sldId id="311" r:id="rId8"/>
    <p:sldId id="298" r:id="rId9"/>
    <p:sldId id="304" r:id="rId10"/>
    <p:sldId id="303" r:id="rId11"/>
    <p:sldId id="307" r:id="rId12"/>
    <p:sldId id="306" r:id="rId13"/>
    <p:sldId id="319" r:id="rId14"/>
    <p:sldId id="308" r:id="rId15"/>
    <p:sldId id="320" r:id="rId16"/>
    <p:sldId id="316" r:id="rId17"/>
    <p:sldId id="310" r:id="rId18"/>
    <p:sldId id="323" r:id="rId19"/>
    <p:sldId id="324" r:id="rId20"/>
    <p:sldId id="325" r:id="rId21"/>
    <p:sldId id="312" r:id="rId22"/>
    <p:sldId id="313" r:id="rId23"/>
    <p:sldId id="314" r:id="rId24"/>
    <p:sldId id="315" r:id="rId25"/>
    <p:sldId id="295" r:id="rId26"/>
    <p:sldId id="261" r:id="rId27"/>
    <p:sldId id="265" r:id="rId28"/>
    <p:sldId id="322" r:id="rId29"/>
    <p:sldId id="321" r:id="rId30"/>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BBB"/>
    <a:srgbClr val="828383"/>
    <a:srgbClr val="666666"/>
    <a:srgbClr val="4DC3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070" autoAdjust="0"/>
    <p:restoredTop sz="95827"/>
  </p:normalViewPr>
  <p:slideViewPr>
    <p:cSldViewPr snapToGrid="0" snapToObjects="1">
      <p:cViewPr varScale="1">
        <p:scale>
          <a:sx n="47" d="100"/>
          <a:sy n="47" d="100"/>
        </p:scale>
        <p:origin x="104" y="36"/>
      </p:cViewPr>
      <p:guideLst/>
    </p:cSldViewPr>
  </p:slideViewPr>
  <p:outlineViewPr>
    <p:cViewPr>
      <p:scale>
        <a:sx n="33" d="100"/>
        <a:sy n="33" d="100"/>
      </p:scale>
      <p:origin x="0" y="-606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5" d="100"/>
          <a:sy n="85" d="100"/>
        </p:scale>
        <p:origin x="392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1D33A1-6D17-2C4C-B4C2-C83DB37352CC}" type="datetimeFigureOut">
              <a:rPr lang="en-US" smtClean="0">
                <a:latin typeface="Arial" charset="0"/>
              </a:rPr>
              <a:t>9/14/2023</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59171E-5108-1245-8B63-E8B205C9AF87}"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967542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5B96CA4F-2197-CC40-B4FC-798A937A9DC6}" type="datetimeFigureOut">
              <a:rPr lang="en-US" smtClean="0"/>
              <a:pPr/>
              <a:t>9/14/2023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02322656-8894-1544-92AA-01B3CF5E6182}" type="slidenum">
              <a:rPr lang="en-US" smtClean="0"/>
              <a:pPr/>
              <a:t>‹#›</a:t>
            </a:fld>
            <a:endParaRPr lang="en-US" dirty="0"/>
          </a:p>
        </p:txBody>
      </p:sp>
    </p:spTree>
    <p:extLst>
      <p:ext uri="{BB962C8B-B14F-4D97-AF65-F5344CB8AC3E}">
        <p14:creationId xmlns:p14="http://schemas.microsoft.com/office/powerpoint/2010/main" val="70275049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charset="0"/>
        <a:ea typeface="+mn-ea"/>
        <a:cs typeface="+mn-cs"/>
      </a:defRPr>
    </a:lvl1pPr>
    <a:lvl2pPr marL="609585" algn="l" defTabSz="1219170" rtl="0" eaLnBrk="1" latinLnBrk="0" hangingPunct="1">
      <a:defRPr sz="1600" kern="1200">
        <a:solidFill>
          <a:schemeClr val="tx1"/>
        </a:solidFill>
        <a:latin typeface="Arial" charset="0"/>
        <a:ea typeface="+mn-ea"/>
        <a:cs typeface="+mn-cs"/>
      </a:defRPr>
    </a:lvl2pPr>
    <a:lvl3pPr marL="1219170" algn="l" defTabSz="1219170" rtl="0" eaLnBrk="1" latinLnBrk="0" hangingPunct="1">
      <a:defRPr sz="1600" kern="1200">
        <a:solidFill>
          <a:schemeClr val="tx1"/>
        </a:solidFill>
        <a:latin typeface="Arial" charset="0"/>
        <a:ea typeface="+mn-ea"/>
        <a:cs typeface="+mn-cs"/>
      </a:defRPr>
    </a:lvl3pPr>
    <a:lvl4pPr marL="1828754" algn="l" defTabSz="1219170" rtl="0" eaLnBrk="1" latinLnBrk="0" hangingPunct="1">
      <a:defRPr sz="1600" kern="1200">
        <a:solidFill>
          <a:schemeClr val="tx1"/>
        </a:solidFill>
        <a:latin typeface="Arial" charset="0"/>
        <a:ea typeface="+mn-ea"/>
        <a:cs typeface="+mn-cs"/>
      </a:defRPr>
    </a:lvl4pPr>
    <a:lvl5pPr marL="2438339" algn="l" defTabSz="1219170" rtl="0" eaLnBrk="1" latinLnBrk="0" hangingPunct="1">
      <a:defRPr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a:t>
            </a:fld>
            <a:endParaRPr lang="en-US" dirty="0"/>
          </a:p>
        </p:txBody>
      </p:sp>
    </p:spTree>
    <p:extLst>
      <p:ext uri="{BB962C8B-B14F-4D97-AF65-F5344CB8AC3E}">
        <p14:creationId xmlns:p14="http://schemas.microsoft.com/office/powerpoint/2010/main" val="2429252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6</a:t>
            </a:fld>
            <a:endParaRPr lang="en-US" dirty="0"/>
          </a:p>
        </p:txBody>
      </p:sp>
    </p:spTree>
    <p:extLst>
      <p:ext uri="{BB962C8B-B14F-4D97-AF65-F5344CB8AC3E}">
        <p14:creationId xmlns:p14="http://schemas.microsoft.com/office/powerpoint/2010/main" val="162218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11</a:t>
            </a:fld>
            <a:endParaRPr lang="en-US" dirty="0"/>
          </a:p>
        </p:txBody>
      </p:sp>
    </p:spTree>
    <p:extLst>
      <p:ext uri="{BB962C8B-B14F-4D97-AF65-F5344CB8AC3E}">
        <p14:creationId xmlns:p14="http://schemas.microsoft.com/office/powerpoint/2010/main" val="3843572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13</a:t>
            </a:fld>
            <a:endParaRPr lang="en-US" dirty="0"/>
          </a:p>
        </p:txBody>
      </p:sp>
    </p:spTree>
    <p:extLst>
      <p:ext uri="{BB962C8B-B14F-4D97-AF65-F5344CB8AC3E}">
        <p14:creationId xmlns:p14="http://schemas.microsoft.com/office/powerpoint/2010/main" val="2449617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79AA2-BF63-9444-AD7D-165B8B42AF6E}" type="slidenum">
              <a:rPr lang="en-US" smtClean="0"/>
              <a:t>26</a:t>
            </a:fld>
            <a:endParaRPr lang="en-US"/>
          </a:p>
        </p:txBody>
      </p:sp>
    </p:spTree>
    <p:extLst>
      <p:ext uri="{BB962C8B-B14F-4D97-AF65-F5344CB8AC3E}">
        <p14:creationId xmlns:p14="http://schemas.microsoft.com/office/powerpoint/2010/main" val="3707579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79AA2-BF63-9444-AD7D-165B8B42AF6E}" type="slidenum">
              <a:rPr lang="en-US" smtClean="0"/>
              <a:t>27</a:t>
            </a:fld>
            <a:endParaRPr lang="en-US"/>
          </a:p>
        </p:txBody>
      </p:sp>
    </p:spTree>
    <p:extLst>
      <p:ext uri="{BB962C8B-B14F-4D97-AF65-F5344CB8AC3E}">
        <p14:creationId xmlns:p14="http://schemas.microsoft.com/office/powerpoint/2010/main" val="4191189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79AA2-BF63-9444-AD7D-165B8B42AF6E}" type="slidenum">
              <a:rPr lang="en-US" smtClean="0"/>
              <a:t>28</a:t>
            </a:fld>
            <a:endParaRPr lang="en-US"/>
          </a:p>
        </p:txBody>
      </p:sp>
    </p:spTree>
    <p:extLst>
      <p:ext uri="{BB962C8B-B14F-4D97-AF65-F5344CB8AC3E}">
        <p14:creationId xmlns:p14="http://schemas.microsoft.com/office/powerpoint/2010/main" val="939801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379AA2-BF63-9444-AD7D-165B8B42AF6E}" type="slidenum">
              <a:rPr lang="en-US" smtClean="0"/>
              <a:t>29</a:t>
            </a:fld>
            <a:endParaRPr lang="en-US"/>
          </a:p>
        </p:txBody>
      </p:sp>
    </p:spTree>
    <p:extLst>
      <p:ext uri="{BB962C8B-B14F-4D97-AF65-F5344CB8AC3E}">
        <p14:creationId xmlns:p14="http://schemas.microsoft.com/office/powerpoint/2010/main" val="39852634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12188952" cy="6858000"/>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chemeClr val="bg1"/>
                </a:solidFill>
                <a:latin typeface="Georgia" charset="0"/>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2066" y="5084683"/>
            <a:ext cx="7478709" cy="1068387"/>
          </a:xfrm>
          <a:prstGeom prst="rect">
            <a:avLst/>
          </a:prstGeom>
        </p:spPr>
      </p:pic>
    </p:spTree>
    <p:extLst>
      <p:ext uri="{BB962C8B-B14F-4D97-AF65-F5344CB8AC3E}">
        <p14:creationId xmlns:p14="http://schemas.microsoft.com/office/powerpoint/2010/main" val="505879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0" y="927100"/>
            <a:ext cx="12192000" cy="5930900"/>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784519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D99E7E-7C5E-4B4B-BD54-BEDB199E34CF}" type="datetimeFigureOut">
              <a:rPr lang="en-US" smtClean="0"/>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EF95EE-7690-1B4C-98AC-E27A34A8019D}" type="slidenum">
              <a:rPr lang="en-US" smtClean="0"/>
              <a:t>‹#›</a:t>
            </a:fld>
            <a:endParaRPr lang="en-US"/>
          </a:p>
        </p:txBody>
      </p:sp>
    </p:spTree>
    <p:extLst>
      <p:ext uri="{BB962C8B-B14F-4D97-AF65-F5344CB8AC3E}">
        <p14:creationId xmlns:p14="http://schemas.microsoft.com/office/powerpoint/2010/main" val="2063654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chemeClr val="bg1"/>
                </a:solidFill>
                <a:latin typeface="Georgia" charset="0"/>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7347" y="1792"/>
            <a:ext cx="6572363" cy="938909"/>
          </a:xfrm>
          <a:prstGeom prst="rect">
            <a:avLst/>
          </a:prstGeom>
        </p:spPr>
      </p:pic>
    </p:spTree>
    <p:extLst>
      <p:ext uri="{BB962C8B-B14F-4D97-AF65-F5344CB8AC3E}">
        <p14:creationId xmlns:p14="http://schemas.microsoft.com/office/powerpoint/2010/main" val="75046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0" y="0"/>
            <a:ext cx="12188950" cy="6857999"/>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7347" y="1792"/>
            <a:ext cx="6572363" cy="938909"/>
          </a:xfrm>
          <a:prstGeom prst="rect">
            <a:avLst/>
          </a:prstGeom>
        </p:spPr>
      </p:pic>
    </p:spTree>
    <p:extLst>
      <p:ext uri="{BB962C8B-B14F-4D97-AF65-F5344CB8AC3E}">
        <p14:creationId xmlns:p14="http://schemas.microsoft.com/office/powerpoint/2010/main" val="586417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69468" y="2189263"/>
            <a:ext cx="6402832" cy="3790483"/>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4" name="Title 3"/>
          <p:cNvSpPr>
            <a:spLocks noGrp="1"/>
          </p:cNvSpPr>
          <p:nvPr>
            <p:ph type="title" hasCustomPrompt="1"/>
          </p:nvPr>
        </p:nvSpPr>
        <p:spPr>
          <a:xfrm>
            <a:off x="569468" y="1320800"/>
            <a:ext cx="10515600" cy="716084"/>
          </a:xfrm>
          <a:prstGeom prst="rect">
            <a:avLst/>
          </a:prstGeom>
        </p:spPr>
        <p:txBody>
          <a:bodyPr anchor="b">
            <a:normAutofit/>
          </a:bodyPr>
          <a:lstStyle>
            <a:lvl1pPr>
              <a:lnSpc>
                <a:spcPct val="80000"/>
              </a:lnSpc>
              <a:defRPr sz="3600">
                <a:solidFill>
                  <a:srgbClr val="005BBB"/>
                </a:solidFill>
                <a:latin typeface="Georgia" charset="0"/>
                <a:ea typeface="Georgia" charset="0"/>
                <a:cs typeface="Georgia" charset="0"/>
              </a:defRPr>
            </a:lvl1pPr>
          </a:lstStyle>
          <a:p>
            <a:r>
              <a:rPr lang="en-US" dirty="0"/>
              <a:t>Click to edit title</a:t>
            </a:r>
          </a:p>
        </p:txBody>
      </p:sp>
    </p:spTree>
    <p:extLst>
      <p:ext uri="{BB962C8B-B14F-4D97-AF65-F5344CB8AC3E}">
        <p14:creationId xmlns:p14="http://schemas.microsoft.com/office/powerpoint/2010/main" val="366897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566928" y="2185416"/>
            <a:ext cx="4179753" cy="3511409"/>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13" name="Text Placeholder 2"/>
          <p:cNvSpPr>
            <a:spLocks noGrp="1"/>
          </p:cNvSpPr>
          <p:nvPr>
            <p:ph type="body" idx="11" hasCustomPrompt="1"/>
          </p:nvPr>
        </p:nvSpPr>
        <p:spPr>
          <a:xfrm>
            <a:off x="5029200" y="2185416"/>
            <a:ext cx="4179753" cy="3511409"/>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a:t>
            </a:r>
          </a:p>
        </p:txBody>
      </p:sp>
      <p:sp>
        <p:nvSpPr>
          <p:cNvPr id="5" name="Title 3"/>
          <p:cNvSpPr>
            <a:spLocks noGrp="1"/>
          </p:cNvSpPr>
          <p:nvPr>
            <p:ph type="title" hasCustomPrompt="1"/>
          </p:nvPr>
        </p:nvSpPr>
        <p:spPr>
          <a:xfrm>
            <a:off x="569468" y="1320800"/>
            <a:ext cx="10515600" cy="716084"/>
          </a:xfrm>
          <a:prstGeom prst="rect">
            <a:avLst/>
          </a:prstGeom>
        </p:spPr>
        <p:txBody>
          <a:bodyPr anchor="b">
            <a:normAutofit/>
          </a:bodyPr>
          <a:lstStyle>
            <a:lvl1pPr>
              <a:lnSpc>
                <a:spcPct val="80000"/>
              </a:lnSpc>
              <a:defRPr sz="3600">
                <a:solidFill>
                  <a:srgbClr val="005BBB"/>
                </a:solidFill>
                <a:latin typeface="Georgia" charset="0"/>
                <a:ea typeface="Georgia" charset="0"/>
                <a:cs typeface="Georgia" charset="0"/>
              </a:defRPr>
            </a:lvl1pPr>
          </a:lstStyle>
          <a:p>
            <a:r>
              <a:rPr lang="en-US" dirty="0"/>
              <a:t>Click to edit title</a:t>
            </a:r>
          </a:p>
        </p:txBody>
      </p:sp>
    </p:spTree>
    <p:extLst>
      <p:ext uri="{BB962C8B-B14F-4D97-AF65-F5344CB8AC3E}">
        <p14:creationId xmlns:p14="http://schemas.microsoft.com/office/powerpoint/2010/main" val="61855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566928" y="2185416"/>
            <a:ext cx="8557757" cy="3732425"/>
          </a:xfrm>
          <a:prstGeom prst="rect">
            <a:avLst/>
          </a:prstGeom>
        </p:spPr>
        <p:txBody>
          <a:bodyPr lIns="182880" rIns="182880">
            <a:noAutofit/>
          </a:bodyPr>
          <a:lstStyle>
            <a:lvl1pPr marL="457200" marR="0" indent="-406400" algn="l" defTabSz="914400" rtl="0" eaLnBrk="1" fontAlgn="auto" latinLnBrk="0" hangingPunct="1">
              <a:lnSpc>
                <a:spcPts val="2600"/>
              </a:lnSpc>
              <a:spcBef>
                <a:spcPts val="1000"/>
              </a:spcBef>
              <a:spcAft>
                <a:spcPts val="0"/>
              </a:spcAft>
              <a:buClr>
                <a:srgbClr val="005BBB"/>
              </a:buClr>
              <a:buSzPct val="109000"/>
              <a:buFont typeface="Arial" charset="0"/>
              <a:buChar char="•"/>
              <a:tabLst/>
              <a:defRPr sz="20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4" name="Title 3"/>
          <p:cNvSpPr>
            <a:spLocks noGrp="1"/>
          </p:cNvSpPr>
          <p:nvPr>
            <p:ph type="title" hasCustomPrompt="1"/>
          </p:nvPr>
        </p:nvSpPr>
        <p:spPr>
          <a:xfrm>
            <a:off x="569468" y="1320800"/>
            <a:ext cx="10515600" cy="716084"/>
          </a:xfrm>
          <a:prstGeom prst="rect">
            <a:avLst/>
          </a:prstGeom>
        </p:spPr>
        <p:txBody>
          <a:bodyPr anchor="b">
            <a:normAutofit/>
          </a:bodyPr>
          <a:lstStyle>
            <a:lvl1pPr>
              <a:lnSpc>
                <a:spcPct val="80000"/>
              </a:lnSpc>
              <a:defRPr sz="3600">
                <a:solidFill>
                  <a:srgbClr val="005BBB"/>
                </a:solidFill>
                <a:latin typeface="Georgia" charset="0"/>
                <a:ea typeface="Georgia" charset="0"/>
                <a:cs typeface="Georgia" charset="0"/>
              </a:defRPr>
            </a:lvl1pPr>
          </a:lstStyle>
          <a:p>
            <a:r>
              <a:rPr lang="en-US" dirty="0"/>
              <a:t>Click to edit title</a:t>
            </a:r>
          </a:p>
        </p:txBody>
      </p:sp>
    </p:spTree>
    <p:extLst>
      <p:ext uri="{BB962C8B-B14F-4D97-AF65-F5344CB8AC3E}">
        <p14:creationId xmlns:p14="http://schemas.microsoft.com/office/powerpoint/2010/main" val="30740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569468" y="1320800"/>
            <a:ext cx="10515600" cy="716084"/>
          </a:xfrm>
          <a:prstGeom prst="rect">
            <a:avLst/>
          </a:prstGeom>
        </p:spPr>
        <p:txBody>
          <a:bodyPr anchor="b">
            <a:normAutofit/>
          </a:bodyPr>
          <a:lstStyle>
            <a:lvl1pPr>
              <a:lnSpc>
                <a:spcPct val="80000"/>
              </a:lnSpc>
              <a:defRPr sz="3600">
                <a:solidFill>
                  <a:srgbClr val="005BBB"/>
                </a:solidFill>
                <a:latin typeface="Georgia" charset="0"/>
                <a:ea typeface="Georgia" charset="0"/>
                <a:cs typeface="Georgia" charset="0"/>
              </a:defRPr>
            </a:lvl1pPr>
          </a:lstStyle>
          <a:p>
            <a:r>
              <a:rPr lang="en-US" dirty="0"/>
              <a:t>Click to edit title</a:t>
            </a:r>
          </a:p>
        </p:txBody>
      </p:sp>
      <p:sp>
        <p:nvSpPr>
          <p:cNvPr id="7" name="Content Placeholder 6"/>
          <p:cNvSpPr>
            <a:spLocks noGrp="1"/>
          </p:cNvSpPr>
          <p:nvPr>
            <p:ph sz="quarter" idx="10" hasCustomPrompt="1"/>
          </p:nvPr>
        </p:nvSpPr>
        <p:spPr>
          <a:xfrm>
            <a:off x="566928" y="2185416"/>
            <a:ext cx="9678987" cy="3848100"/>
          </a:xfrm>
          <a:prstGeom prst="rect">
            <a:avLst/>
          </a:prstGeom>
        </p:spPr>
        <p:txBody>
          <a:bodyPr/>
          <a:lstStyle>
            <a:lvl1pPr marL="0" indent="0">
              <a:lnSpc>
                <a:spcPts val="2300"/>
              </a:lnSpc>
              <a:buClr>
                <a:srgbClr val="005BBB"/>
              </a:buClr>
              <a:buFontTx/>
              <a:buNone/>
              <a:defRPr sz="1700" b="1">
                <a:solidFill>
                  <a:srgbClr val="005BBB"/>
                </a:solidFill>
                <a:latin typeface="Arial" charset="0"/>
                <a:ea typeface="Arial" charset="0"/>
                <a:cs typeface="Arial" charset="0"/>
              </a:defRPr>
            </a:lvl1pPr>
            <a:lvl2pPr marL="736600" indent="-279400">
              <a:lnSpc>
                <a:spcPts val="2300"/>
              </a:lnSpc>
              <a:buClr>
                <a:srgbClr val="005BBB"/>
              </a:buClr>
              <a:buFont typeface="Arial" charset="0"/>
              <a:buChar char="•"/>
              <a:tabLst/>
              <a:defRPr sz="2000">
                <a:solidFill>
                  <a:srgbClr val="828383"/>
                </a:solidFill>
                <a:latin typeface="Arial" charset="0"/>
                <a:ea typeface="Arial" charset="0"/>
                <a:cs typeface="Arial" charset="0"/>
              </a:defRPr>
            </a:lvl2pPr>
            <a:lvl3pPr marL="1143000" marR="0" indent="-228600" algn="l" defTabSz="914400" rtl="0" eaLnBrk="1" fontAlgn="auto" latinLnBrk="0" hangingPunct="1">
              <a:lnSpc>
                <a:spcPts val="2300"/>
              </a:lnSpc>
              <a:spcBef>
                <a:spcPts val="500"/>
              </a:spcBef>
              <a:spcAft>
                <a:spcPts val="0"/>
              </a:spcAft>
              <a:buClr>
                <a:srgbClr val="005BBB"/>
              </a:buClr>
              <a:buSzTx/>
              <a:buFont typeface="LucidaGrande" charset="0"/>
              <a:buChar char="-"/>
              <a:tabLst>
                <a:tab pos="1143000" algn="l"/>
              </a:tabLst>
              <a:defRPr sz="2000">
                <a:solidFill>
                  <a:srgbClr val="828383"/>
                </a:solidFill>
                <a:latin typeface="Arial" charset="0"/>
                <a:ea typeface="Arial"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p:txBody>
      </p:sp>
    </p:spTree>
    <p:extLst>
      <p:ext uri="{BB962C8B-B14F-4D97-AF65-F5344CB8AC3E}">
        <p14:creationId xmlns:p14="http://schemas.microsoft.com/office/powerpoint/2010/main" val="549412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098566" y="930275"/>
            <a:ext cx="7093434" cy="5930900"/>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6" name="Title 3"/>
          <p:cNvSpPr>
            <a:spLocks noGrp="1"/>
          </p:cNvSpPr>
          <p:nvPr>
            <p:ph type="title" hasCustomPrompt="1"/>
          </p:nvPr>
        </p:nvSpPr>
        <p:spPr>
          <a:xfrm>
            <a:off x="569468" y="1320800"/>
            <a:ext cx="4268653" cy="716084"/>
          </a:xfrm>
          <a:prstGeom prst="rect">
            <a:avLst/>
          </a:prstGeom>
        </p:spPr>
        <p:txBody>
          <a:bodyPr anchor="b">
            <a:normAutofit/>
          </a:bodyPr>
          <a:lstStyle>
            <a:lvl1pPr>
              <a:lnSpc>
                <a:spcPct val="80000"/>
              </a:lnSpc>
              <a:defRPr sz="3600">
                <a:solidFill>
                  <a:srgbClr val="005BBB"/>
                </a:solidFill>
                <a:latin typeface="Georgia" charset="0"/>
                <a:ea typeface="Georgia" charset="0"/>
                <a:cs typeface="Georgia" charset="0"/>
              </a:defRPr>
            </a:lvl1pPr>
          </a:lstStyle>
          <a:p>
            <a:r>
              <a:rPr lang="en-US" dirty="0"/>
              <a:t>Click to edit title</a:t>
            </a:r>
          </a:p>
        </p:txBody>
      </p:sp>
      <p:sp>
        <p:nvSpPr>
          <p:cNvPr id="8"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Tree>
    <p:extLst>
      <p:ext uri="{BB962C8B-B14F-4D97-AF65-F5344CB8AC3E}">
        <p14:creationId xmlns:p14="http://schemas.microsoft.com/office/powerpoint/2010/main" val="1748040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114631" y="934720"/>
            <a:ext cx="7077369" cy="3064678"/>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6" name="Title 3"/>
          <p:cNvSpPr>
            <a:spLocks noGrp="1"/>
          </p:cNvSpPr>
          <p:nvPr>
            <p:ph type="title" hasCustomPrompt="1"/>
          </p:nvPr>
        </p:nvSpPr>
        <p:spPr>
          <a:xfrm>
            <a:off x="569468" y="1320800"/>
            <a:ext cx="4268653" cy="716084"/>
          </a:xfrm>
          <a:prstGeom prst="rect">
            <a:avLst/>
          </a:prstGeom>
        </p:spPr>
        <p:txBody>
          <a:bodyPr anchor="b">
            <a:normAutofit/>
          </a:bodyPr>
          <a:lstStyle>
            <a:lvl1pPr>
              <a:lnSpc>
                <a:spcPct val="80000"/>
              </a:lnSpc>
              <a:defRPr sz="3600">
                <a:solidFill>
                  <a:srgbClr val="005BBB"/>
                </a:solidFill>
                <a:latin typeface="Georgia" charset="0"/>
                <a:ea typeface="Georgia" charset="0"/>
                <a:cs typeface="Georgia" charset="0"/>
              </a:defRPr>
            </a:lvl1pPr>
          </a:lstStyle>
          <a:p>
            <a:r>
              <a:rPr lang="en-US" dirty="0"/>
              <a:t>Click to edit title</a:t>
            </a:r>
          </a:p>
        </p:txBody>
      </p:sp>
      <p:sp>
        <p:nvSpPr>
          <p:cNvPr id="7" name="Picture Placeholder 2"/>
          <p:cNvSpPr>
            <a:spLocks noGrp="1" noChangeAspect="1"/>
          </p:cNvSpPr>
          <p:nvPr>
            <p:ph type="pic" idx="14"/>
          </p:nvPr>
        </p:nvSpPr>
        <p:spPr>
          <a:xfrm>
            <a:off x="5114631" y="3998296"/>
            <a:ext cx="360252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9" name="Picture Placeholder 2"/>
          <p:cNvSpPr>
            <a:spLocks noGrp="1" noChangeAspect="1"/>
          </p:cNvSpPr>
          <p:nvPr>
            <p:ph type="pic" idx="15"/>
          </p:nvPr>
        </p:nvSpPr>
        <p:spPr>
          <a:xfrm>
            <a:off x="8701089" y="3998296"/>
            <a:ext cx="349091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10"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rgbClr val="828383"/>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Tree>
    <p:extLst>
      <p:ext uri="{BB962C8B-B14F-4D97-AF65-F5344CB8AC3E}">
        <p14:creationId xmlns:p14="http://schemas.microsoft.com/office/powerpoint/2010/main" val="1787271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68638" y="0"/>
            <a:ext cx="116960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2400" dirty="0">
                <a:latin typeface="Arial" charset="0"/>
              </a:rPr>
              <a:t>‘-</a:t>
            </a:r>
          </a:p>
        </p:txBody>
      </p:sp>
      <p:sp>
        <p:nvSpPr>
          <p:cNvPr id="8" name="Title 1"/>
          <p:cNvSpPr txBox="1">
            <a:spLocks/>
          </p:cNvSpPr>
          <p:nvPr userDrawn="1"/>
        </p:nvSpPr>
        <p:spPr>
          <a:xfrm>
            <a:off x="2045778" y="1023929"/>
            <a:ext cx="8557756"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4800" dirty="0">
              <a:latin typeface="Georgia" charset="0"/>
              <a:ea typeface="Georgia" charset="0"/>
              <a:cs typeface="Georgia" charset="0"/>
            </a:endParaRPr>
          </a:p>
        </p:txBody>
      </p:sp>
      <p:sp>
        <p:nvSpPr>
          <p:cNvPr id="9" name="Text Placeholder 2"/>
          <p:cNvSpPr txBox="1">
            <a:spLocks/>
          </p:cNvSpPr>
          <p:nvPr userDrawn="1"/>
        </p:nvSpPr>
        <p:spPr>
          <a:xfrm>
            <a:off x="2045778" y="2555888"/>
            <a:ext cx="8557756"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600" dirty="0">
              <a:latin typeface="Arial" charset="0"/>
              <a:ea typeface="Arial" charset="0"/>
              <a:cs typeface="Arial" charset="0"/>
            </a:endParaRPr>
          </a:p>
        </p:txBody>
      </p:sp>
      <p:pic>
        <p:nvPicPr>
          <p:cNvPr id="14" name="Picture 1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12188951" cy="6857999"/>
          </a:xfrm>
          <a:prstGeom prst="rect">
            <a:avLst/>
          </a:prstGeom>
        </p:spPr>
      </p:pic>
      <p:sp>
        <p:nvSpPr>
          <p:cNvPr id="12" name="Text Placeholder 11"/>
          <p:cNvSpPr>
            <a:spLocks noGrp="1"/>
          </p:cNvSpPr>
          <p:nvPr>
            <p:ph type="body" idx="1"/>
          </p:nvPr>
        </p:nvSpPr>
        <p:spPr>
          <a:xfrm>
            <a:off x="566928" y="2320111"/>
            <a:ext cx="10515600" cy="3813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Placeholder 12"/>
          <p:cNvSpPr>
            <a:spLocks noGrp="1"/>
          </p:cNvSpPr>
          <p:nvPr>
            <p:ph type="title"/>
          </p:nvPr>
        </p:nvSpPr>
        <p:spPr>
          <a:xfrm>
            <a:off x="566928" y="1316736"/>
            <a:ext cx="10515600" cy="868430"/>
          </a:xfrm>
          <a:prstGeom prst="rect">
            <a:avLst/>
          </a:prstGeom>
        </p:spPr>
        <p:txBody>
          <a:bodyPr vert="horz" lIns="91440" tIns="45720" rIns="91440" bIns="45720" rtlCol="0" anchor="b">
            <a:normAutofit/>
          </a:bodyPr>
          <a:lstStyle/>
          <a:p>
            <a:r>
              <a:rPr lang="en-US" dirty="0"/>
              <a:t>Click to edit Master title style</a:t>
            </a:r>
          </a:p>
        </p:txBody>
      </p:sp>
      <p:sp>
        <p:nvSpPr>
          <p:cNvPr id="11" name="Slide Number Placeholder 6"/>
          <p:cNvSpPr txBox="1">
            <a:spLocks/>
          </p:cNvSpPr>
          <p:nvPr userDrawn="1"/>
        </p:nvSpPr>
        <p:spPr>
          <a:xfrm>
            <a:off x="11045952" y="6221885"/>
            <a:ext cx="725424" cy="534516"/>
          </a:xfrm>
          <a:prstGeom prst="rect">
            <a:avLst/>
          </a:prstGeom>
        </p:spPr>
        <p:txBody>
          <a:bodyPr vert="horz" lIns="121920" tIns="60960" rIns="121920" bIns="6096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600" b="1" smtClean="0">
                <a:latin typeface="Arial" charset="0"/>
                <a:ea typeface="Arial" charset="0"/>
                <a:cs typeface="Arial" charset="0"/>
              </a:rPr>
              <a:pPr/>
              <a:t>‹#›</a:t>
            </a:fld>
            <a:endParaRPr lang="en-US" sz="1600" b="1" dirty="0">
              <a:latin typeface="Arial" charset="0"/>
              <a:ea typeface="Arial" charset="0"/>
              <a:cs typeface="Arial" charset="0"/>
            </a:endParaRPr>
          </a:p>
        </p:txBody>
      </p:sp>
      <p:pic>
        <p:nvPicPr>
          <p:cNvPr id="3" name="Picture 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7347" y="1792"/>
            <a:ext cx="6572363" cy="938909"/>
          </a:xfrm>
          <a:prstGeom prst="rect">
            <a:avLst/>
          </a:prstGeom>
        </p:spPr>
      </p:pic>
    </p:spTree>
    <p:extLst>
      <p:ext uri="{BB962C8B-B14F-4D97-AF65-F5344CB8AC3E}">
        <p14:creationId xmlns:p14="http://schemas.microsoft.com/office/powerpoint/2010/main" val="538035647"/>
      </p:ext>
    </p:extLst>
  </p:cSld>
  <p:clrMap bg1="lt1" tx1="dk1" bg2="lt2" tx2="dk2" accent1="accent1" accent2="accent2" accent3="accent3" accent4="accent4" accent5="accent5" accent6="accent6" hlink="hlink" folHlink="folHlink"/>
  <p:sldLayoutIdLst>
    <p:sldLayoutId id="2147483896" r:id="rId1"/>
    <p:sldLayoutId id="2147483894" r:id="rId2"/>
    <p:sldLayoutId id="2147483905" r:id="rId3"/>
    <p:sldLayoutId id="2147483895" r:id="rId4"/>
    <p:sldLayoutId id="2147483897" r:id="rId5"/>
    <p:sldLayoutId id="2147483907" r:id="rId6"/>
    <p:sldLayoutId id="2147483898" r:id="rId7"/>
    <p:sldLayoutId id="2147483900" r:id="rId8"/>
    <p:sldLayoutId id="2147483906" r:id="rId9"/>
    <p:sldLayoutId id="2147483902" r:id="rId10"/>
    <p:sldLayoutId id="2147483908" r:id="rId11"/>
  </p:sldLayoutIdLst>
  <p:hf hdr="0" dt="0"/>
  <p:txStyles>
    <p:titleStyle>
      <a:lvl1pPr algn="l" defTabSz="914400" rtl="0" eaLnBrk="1" latinLnBrk="0" hangingPunct="1">
        <a:lnSpc>
          <a:spcPct val="90000"/>
        </a:lnSpc>
        <a:spcBef>
          <a:spcPct val="0"/>
        </a:spcBef>
        <a:buNone/>
        <a:defRPr sz="3600" kern="1200">
          <a:solidFill>
            <a:schemeClr val="tx2"/>
          </a:solidFill>
          <a:latin typeface="Georgia" charset="0"/>
          <a:ea typeface="Georgia" charset="0"/>
          <a:cs typeface="Georgia" charset="0"/>
        </a:defRPr>
      </a:lvl1pPr>
    </p:titleStyle>
    <p:bodyStyle>
      <a:lvl1pPr marL="228600" indent="-228600" algn="l" defTabSz="914400" rtl="0" eaLnBrk="1" latinLnBrk="0" hangingPunct="1">
        <a:lnSpc>
          <a:spcPct val="90000"/>
        </a:lnSpc>
        <a:spcBef>
          <a:spcPts val="1000"/>
        </a:spcBef>
        <a:buClr>
          <a:srgbClr val="005BBB"/>
        </a:buClr>
        <a:buFont typeface="Arial" panose="020B0604020202020204" pitchFamily="34" charset="0"/>
        <a:buChar char="•"/>
        <a:defRPr sz="2000" kern="1200" baseline="0">
          <a:solidFill>
            <a:srgbClr val="828383"/>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5BBB"/>
        </a:buClr>
        <a:buFont typeface="Arial" panose="020B0604020202020204" pitchFamily="34" charset="0"/>
        <a:buChar char="•"/>
        <a:defRPr sz="2000" kern="1200" baseline="0">
          <a:solidFill>
            <a:srgbClr val="828383"/>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5BBB"/>
        </a:buClr>
        <a:buFont typeface="LucidaGrande" charset="0"/>
        <a:buChar char="-"/>
        <a:defRPr sz="1800" kern="1200" baseline="0">
          <a:solidFill>
            <a:srgbClr val="828383"/>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0">
          <p15:clr>
            <a:srgbClr val="F26B43"/>
          </p15:clr>
        </p15:guide>
        <p15:guide id="2" pos="416">
          <p15:clr>
            <a:srgbClr val="F26B43"/>
          </p15:clr>
        </p15:guide>
        <p15:guide id="3" orient="horz" pos="4016">
          <p15:clr>
            <a:srgbClr val="F26B43"/>
          </p15:clr>
        </p15:guide>
        <p15:guide id="4" pos="7392">
          <p15:clr>
            <a:srgbClr val="F26B43"/>
          </p15:clr>
        </p15:guide>
        <p15:guide id="5" pos="288">
          <p15:clr>
            <a:srgbClr val="F26B43"/>
          </p15:clr>
        </p15:guide>
        <p15:guide id="6" pos="4464">
          <p15:clr>
            <a:srgbClr val="F26B43"/>
          </p15:clr>
        </p15:guide>
        <p15:guide id="7" pos="4704">
          <p15:clr>
            <a:srgbClr val="F26B43"/>
          </p15:clr>
        </p15:guide>
        <p15:guide id="8" pos="4512">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freepngimg.com/png/87481-of-thanks-letter-text-logo-calligraphy-drawing"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video" Target="https://www.youtube.com/embed/Ahg6qcgoay4?feature=oembed" TargetMode="External"/><Relationship Id="rId4" Type="http://schemas.openxmlformats.org/officeDocument/2006/relationships/hyperlink" Target="https://youtu.be/Ahg6qcgoay4?si=SRCpYlPtfgnAWY2w"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thebluediamondgallery.com/handwriting/m/motivation.html" TargetMode="External"/><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ww.pngall.com/feedback-png/download/33082" TargetMode="External"/><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hyperlink" Target="https://creativecommons.org/licenses/by-nc/3.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hyperlink" Target="https://svgsilh.com/3f51b5/image/3409194.htm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Supervisor Training</a:t>
            </a:r>
          </a:p>
          <a:p>
            <a:r>
              <a:rPr lang="en-US" dirty="0"/>
              <a:t>2023</a:t>
            </a:r>
          </a:p>
        </p:txBody>
      </p:sp>
      <p:sp>
        <p:nvSpPr>
          <p:cNvPr id="3" name="Title 2"/>
          <p:cNvSpPr>
            <a:spLocks noGrp="1"/>
          </p:cNvSpPr>
          <p:nvPr>
            <p:ph type="ctrTitle"/>
          </p:nvPr>
        </p:nvSpPr>
        <p:spPr/>
        <p:txBody>
          <a:bodyPr/>
          <a:lstStyle/>
          <a:p>
            <a:r>
              <a:rPr lang="en-US" dirty="0"/>
              <a:t>UB Law Externships</a:t>
            </a:r>
            <a:br>
              <a:rPr lang="en-US" dirty="0"/>
            </a:br>
            <a:endParaRPr lang="en-US" dirty="0"/>
          </a:p>
        </p:txBody>
      </p:sp>
    </p:spTree>
    <p:extLst>
      <p:ext uri="{BB962C8B-B14F-4D97-AF65-F5344CB8AC3E}">
        <p14:creationId xmlns:p14="http://schemas.microsoft.com/office/powerpoint/2010/main" val="1461822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566928" y="1599218"/>
            <a:ext cx="11118794" cy="4554978"/>
          </a:xfrm>
        </p:spPr>
        <p:txBody>
          <a:bodyPr/>
          <a:lstStyle/>
          <a:p>
            <a:pPr marL="50800" indent="0" algn="l">
              <a:buNone/>
            </a:pPr>
            <a:r>
              <a:rPr lang="en-US" i="0" u="none" strike="noStrike" baseline="0" dirty="0">
                <a:solidFill>
                  <a:schemeClr val="tx1"/>
                </a:solidFill>
                <a:latin typeface="Georgia" panose="02040502050405020303" pitchFamily="18" charset="0"/>
              </a:rPr>
              <a:t>Standard 304. EXPERIENTIAL COURSES: SIMULATION COURSES, LAW CLINICS, AND FIELD PLACEMENTS</a:t>
            </a:r>
          </a:p>
          <a:p>
            <a:pPr marL="507977" lvl="2"/>
            <a:r>
              <a:rPr lang="en-US" sz="2000" i="0" u="none" strike="noStrike" baseline="0" dirty="0">
                <a:solidFill>
                  <a:schemeClr val="tx1"/>
                </a:solidFill>
                <a:latin typeface="Georgia" panose="02040502050405020303" pitchFamily="18" charset="0"/>
              </a:rPr>
              <a:t>(a) Experiential courses satisfying Standard 303(a) are simulation courses, law clinics, and field placements that must be primarily experiential in nature and must:</a:t>
            </a:r>
          </a:p>
          <a:p>
            <a:pPr marL="1308066" lvl="3" indent="-342900">
              <a:buAutoNum type="arabicParenBoth"/>
            </a:pPr>
            <a:r>
              <a:rPr lang="en-US" sz="2000" i="0" u="none" strike="noStrike" baseline="0" dirty="0">
                <a:solidFill>
                  <a:schemeClr val="tx1"/>
                </a:solidFill>
                <a:latin typeface="Georgia" panose="02040502050405020303" pitchFamily="18" charset="0"/>
              </a:rPr>
              <a:t>integrate doctrine, theory, skills, and legal ethics, and engage students in performance of one or more of the professional skills identified in Standard 302;</a:t>
            </a:r>
          </a:p>
          <a:p>
            <a:pPr marL="1308066" lvl="3" indent="-342900">
              <a:buAutoNum type="arabicParenBoth"/>
            </a:pPr>
            <a:r>
              <a:rPr lang="en-US" sz="2000" i="0" u="none" strike="noStrike" baseline="0" dirty="0">
                <a:solidFill>
                  <a:schemeClr val="tx1"/>
                </a:solidFill>
                <a:latin typeface="Georgia" panose="02040502050405020303" pitchFamily="18" charset="0"/>
              </a:rPr>
              <a:t> develop the concepts underlying the professional skills being taught;</a:t>
            </a:r>
          </a:p>
          <a:p>
            <a:pPr marL="1308066" lvl="3" indent="-342900">
              <a:buAutoNum type="arabicParenBoth"/>
            </a:pPr>
            <a:r>
              <a:rPr lang="en-US" sz="2000" dirty="0">
                <a:solidFill>
                  <a:schemeClr val="tx1"/>
                </a:solidFill>
                <a:latin typeface="Georgia" panose="02040502050405020303" pitchFamily="18" charset="0"/>
              </a:rPr>
              <a:t> </a:t>
            </a:r>
            <a:r>
              <a:rPr lang="en-US" sz="2000" i="0" u="none" strike="noStrike" baseline="0" dirty="0">
                <a:solidFill>
                  <a:schemeClr val="tx1"/>
                </a:solidFill>
                <a:latin typeface="Georgia" panose="02040502050405020303" pitchFamily="18" charset="0"/>
              </a:rPr>
              <a:t>provide multiple opportunities for performance;</a:t>
            </a:r>
          </a:p>
          <a:p>
            <a:pPr marL="1308066" lvl="3" indent="-342900">
              <a:buAutoNum type="arabicParenBoth"/>
            </a:pPr>
            <a:r>
              <a:rPr lang="en-US" sz="2000" dirty="0">
                <a:solidFill>
                  <a:schemeClr val="tx1"/>
                </a:solidFill>
                <a:latin typeface="Georgia" panose="02040502050405020303" pitchFamily="18" charset="0"/>
              </a:rPr>
              <a:t> </a:t>
            </a:r>
            <a:r>
              <a:rPr lang="en-US" sz="2000" i="0" u="none" strike="noStrike" baseline="0" dirty="0">
                <a:solidFill>
                  <a:schemeClr val="tx1"/>
                </a:solidFill>
                <a:latin typeface="Georgia" panose="02040502050405020303" pitchFamily="18" charset="0"/>
              </a:rPr>
              <a:t>provide opportunities for student performance, self-evaluation, and feedback from a faculty member, or, for a field placement</a:t>
            </a:r>
            <a:r>
              <a:rPr lang="en-US" sz="2000" i="0" u="none" strike="noStrike" baseline="0" dirty="0">
                <a:solidFill>
                  <a:schemeClr val="tx1"/>
                </a:solidFill>
                <a:highlight>
                  <a:srgbClr val="FFFF00"/>
                </a:highlight>
                <a:latin typeface="Georgia" panose="02040502050405020303" pitchFamily="18" charset="0"/>
              </a:rPr>
              <a:t>, a site supervisor</a:t>
            </a:r>
            <a:r>
              <a:rPr lang="en-US" sz="2000" i="0" u="none" strike="noStrike" baseline="0" dirty="0">
                <a:solidFill>
                  <a:schemeClr val="tx1"/>
                </a:solidFill>
                <a:latin typeface="Georgia" panose="02040502050405020303" pitchFamily="18" charset="0"/>
              </a:rPr>
              <a:t>;</a:t>
            </a:r>
          </a:p>
          <a:p>
            <a:pPr marL="1308066" lvl="3" indent="-342900">
              <a:buAutoNum type="arabicParenBoth"/>
            </a:pPr>
            <a:r>
              <a:rPr lang="en-US" sz="2000" i="0" u="none" strike="noStrike" baseline="0" dirty="0">
                <a:solidFill>
                  <a:schemeClr val="tx1"/>
                </a:solidFill>
                <a:latin typeface="Georgia" panose="02040502050405020303" pitchFamily="18" charset="0"/>
              </a:rPr>
              <a:t> provide a classroom instructional component; or, for a field placement, a classroom instructional component, regularly scheduled tutorials, or other means of ongoing, contemporaneous, faculty-guided reflection; and</a:t>
            </a:r>
          </a:p>
          <a:p>
            <a:pPr marL="1308066" lvl="3" indent="-342900">
              <a:buAutoNum type="arabicParenBoth"/>
            </a:pPr>
            <a:r>
              <a:rPr lang="en-US" sz="2000" dirty="0">
                <a:solidFill>
                  <a:schemeClr val="tx1"/>
                </a:solidFill>
                <a:latin typeface="Georgia" panose="02040502050405020303" pitchFamily="18" charset="0"/>
              </a:rPr>
              <a:t> </a:t>
            </a:r>
            <a:r>
              <a:rPr lang="en-US" sz="2000" i="0" u="none" strike="noStrike" baseline="0" dirty="0">
                <a:solidFill>
                  <a:schemeClr val="tx1"/>
                </a:solidFill>
                <a:latin typeface="Georgia" panose="02040502050405020303" pitchFamily="18" charset="0"/>
              </a:rPr>
              <a:t>provide direct supervision of the student’s performance by the faculty member; or, for a field placement, provide </a:t>
            </a:r>
            <a:r>
              <a:rPr lang="en-US" sz="2000" i="0" u="none" strike="noStrike" baseline="0" dirty="0">
                <a:solidFill>
                  <a:schemeClr val="tx1"/>
                </a:solidFill>
                <a:highlight>
                  <a:srgbClr val="FFFF00"/>
                </a:highlight>
                <a:latin typeface="Georgia" panose="02040502050405020303" pitchFamily="18" charset="0"/>
              </a:rPr>
              <a:t>direct supervision of the student’s performance by a faculty member or a site supervisor.</a:t>
            </a:r>
            <a:endParaRPr lang="en-US" sz="2000" dirty="0">
              <a:solidFill>
                <a:schemeClr val="tx1"/>
              </a:solidFill>
              <a:highlight>
                <a:srgbClr val="FFFF00"/>
              </a:highlight>
              <a:latin typeface="Georgia" panose="02040502050405020303" pitchFamily="18" charset="0"/>
            </a:endParaRPr>
          </a:p>
        </p:txBody>
      </p:sp>
      <p:sp>
        <p:nvSpPr>
          <p:cNvPr id="3" name="Title 2"/>
          <p:cNvSpPr>
            <a:spLocks noGrp="1"/>
          </p:cNvSpPr>
          <p:nvPr>
            <p:ph type="title"/>
          </p:nvPr>
        </p:nvSpPr>
        <p:spPr>
          <a:xfrm>
            <a:off x="566928" y="819617"/>
            <a:ext cx="10538658" cy="716084"/>
          </a:xfrm>
        </p:spPr>
        <p:txBody>
          <a:bodyPr>
            <a:normAutofit fontScale="90000"/>
          </a:bodyPr>
          <a:lstStyle/>
          <a:p>
            <a:r>
              <a:rPr lang="en-US" dirty="0"/>
              <a:t>ABA Standards and Requirements: Placement experience</a:t>
            </a:r>
          </a:p>
        </p:txBody>
      </p:sp>
    </p:spTree>
    <p:extLst>
      <p:ext uri="{BB962C8B-B14F-4D97-AF65-F5344CB8AC3E}">
        <p14:creationId xmlns:p14="http://schemas.microsoft.com/office/powerpoint/2010/main" val="116606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536604" y="855401"/>
            <a:ext cx="11118794" cy="4554978"/>
          </a:xfrm>
        </p:spPr>
        <p:txBody>
          <a:bodyPr/>
          <a:lstStyle/>
          <a:p>
            <a:pPr marL="50800" indent="0" algn="l">
              <a:buNone/>
            </a:pPr>
            <a:r>
              <a:rPr lang="en-US" b="1" i="0" u="none" strike="noStrike" baseline="0" dirty="0">
                <a:latin typeface="Georgia" panose="02040502050405020303" pitchFamily="18" charset="0"/>
              </a:rPr>
              <a:t>Standard 304. EXPERIENTIAL COURSES: SIMULATION COURSES, LAW CLINICS, AND FIELD PLACEMENTS (continued)</a:t>
            </a:r>
          </a:p>
          <a:p>
            <a:pPr marL="50800" indent="0" algn="l">
              <a:buNone/>
            </a:pPr>
            <a:r>
              <a:rPr lang="en-US" b="1" dirty="0">
                <a:latin typeface="Georgia" panose="02040502050405020303" pitchFamily="18" charset="0"/>
              </a:rPr>
              <a:t>(d) A field placement course provides substantial lawyering experience that </a:t>
            </a:r>
            <a:r>
              <a:rPr lang="en-US" b="1" dirty="0">
                <a:highlight>
                  <a:srgbClr val="FFFF00"/>
                </a:highlight>
                <a:latin typeface="Georgia" panose="02040502050405020303" pitchFamily="18" charset="0"/>
              </a:rPr>
              <a:t>(1) is reasonably similar to the experience of a lawyer advising or representing a client or engaging in other lawyering tasks </a:t>
            </a:r>
            <a:r>
              <a:rPr lang="en-US" b="1" dirty="0">
                <a:latin typeface="Georgia" panose="02040502050405020303" pitchFamily="18" charset="0"/>
              </a:rPr>
              <a:t>in a setting outside a law clinic under the supervision of a licensed attorney or an individual otherwise qualified to supervise, and (2) includes the following:</a:t>
            </a:r>
          </a:p>
          <a:p>
            <a:pPr marL="914400" indent="0" algn="l">
              <a:buNone/>
            </a:pPr>
            <a:r>
              <a:rPr lang="en-US" sz="1800" b="1" dirty="0">
                <a:latin typeface="Georgia" panose="02040502050405020303" pitchFamily="18" charset="0"/>
              </a:rPr>
              <a:t>(</a:t>
            </a:r>
            <a:r>
              <a:rPr lang="en-US" sz="1800" b="1" dirty="0" err="1">
                <a:latin typeface="Georgia" panose="02040502050405020303" pitchFamily="18" charset="0"/>
              </a:rPr>
              <a:t>i</a:t>
            </a:r>
            <a:r>
              <a:rPr lang="en-US" sz="1800" b="1" dirty="0">
                <a:latin typeface="Georgia" panose="02040502050405020303" pitchFamily="18" charset="0"/>
              </a:rPr>
              <a:t>) </a:t>
            </a:r>
            <a:r>
              <a:rPr lang="en-US" sz="1800" b="1" dirty="0">
                <a:highlight>
                  <a:srgbClr val="FFFF00"/>
                </a:highlight>
                <a:latin typeface="Georgia" panose="02040502050405020303" pitchFamily="18" charset="0"/>
              </a:rPr>
              <a:t>a written understanding </a:t>
            </a:r>
            <a:r>
              <a:rPr lang="en-US" sz="1800" b="1" dirty="0">
                <a:latin typeface="Georgia" panose="02040502050405020303" pitchFamily="18" charset="0"/>
              </a:rPr>
              <a:t>among the student, faculty member, and a person in authority at the field placement that describes both (A) the substantial lawyering experience and opportunities for performance, feedback and self-evaluation; and (B) the respective roles of faculty and any site supervisor in supervising the student and in assuring the educational quality of the experience for the student, including a clearly articulated method of evaluating the student’s academic performance;…</a:t>
            </a:r>
          </a:p>
          <a:p>
            <a:pPr marL="914400" indent="0" algn="l">
              <a:buNone/>
            </a:pPr>
            <a:r>
              <a:rPr lang="en-US" sz="1800" b="1" dirty="0">
                <a:latin typeface="Georgia" panose="02040502050405020303" pitchFamily="18" charset="0"/>
              </a:rPr>
              <a:t>…(iii) </a:t>
            </a:r>
            <a:r>
              <a:rPr lang="en-US" sz="1800" b="1" dirty="0">
                <a:highlight>
                  <a:srgbClr val="FFFF00"/>
                </a:highlight>
                <a:latin typeface="Georgia" panose="02040502050405020303" pitchFamily="18" charset="0"/>
              </a:rPr>
              <a:t>evaluation</a:t>
            </a:r>
            <a:r>
              <a:rPr lang="en-US" sz="1800" b="1" dirty="0">
                <a:latin typeface="Georgia" panose="02040502050405020303" pitchFamily="18" charset="0"/>
              </a:rPr>
              <a:t> of each student’s educational achievement by a faculty member; and</a:t>
            </a:r>
          </a:p>
          <a:p>
            <a:pPr marL="914400" indent="0" algn="l">
              <a:buNone/>
            </a:pPr>
            <a:r>
              <a:rPr lang="en-US" sz="1800" b="1" dirty="0">
                <a:latin typeface="Georgia" panose="02040502050405020303" pitchFamily="18" charset="0"/>
              </a:rPr>
              <a:t>(iv) sufficient control of the student experience to ensure that the requirements of the Standard are met…</a:t>
            </a:r>
          </a:p>
        </p:txBody>
      </p:sp>
      <p:sp>
        <p:nvSpPr>
          <p:cNvPr id="4" name="Arc 3">
            <a:extLst>
              <a:ext uri="{FF2B5EF4-FFF2-40B4-BE49-F238E27FC236}">
                <a16:creationId xmlns:a16="http://schemas.microsoft.com/office/drawing/2014/main" id="{075DFD2F-FE8D-5154-13AE-E0D5092ADB8E}"/>
              </a:ext>
            </a:extLst>
          </p:cNvPr>
          <p:cNvSpPr/>
          <p:nvPr/>
        </p:nvSpPr>
        <p:spPr>
          <a:xfrm rot="14305369" flipV="1">
            <a:off x="732383" y="3776754"/>
            <a:ext cx="1375160" cy="1005432"/>
          </a:xfrm>
          <a:prstGeom prst="arc">
            <a:avLst>
              <a:gd name="adj1" fmla="val 19172798"/>
              <a:gd name="adj2" fmla="val 4002257"/>
            </a:avLst>
          </a:prstGeom>
          <a:ln w="20320">
            <a:solidFill>
              <a:schemeClr val="accent3"/>
            </a:solidFill>
            <a:prstDash val="dash"/>
            <a:headEnd type="arrow" w="lg"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charset="0"/>
            </a:endParaRPr>
          </a:p>
        </p:txBody>
      </p:sp>
      <p:sp>
        <p:nvSpPr>
          <p:cNvPr id="5" name="TextBox 4">
            <a:extLst>
              <a:ext uri="{FF2B5EF4-FFF2-40B4-BE49-F238E27FC236}">
                <a16:creationId xmlns:a16="http://schemas.microsoft.com/office/drawing/2014/main" id="{A01C7E09-C6CA-BC7F-11B7-37EC07AA01C2}"/>
              </a:ext>
            </a:extLst>
          </p:cNvPr>
          <p:cNvSpPr txBox="1"/>
          <p:nvPr/>
        </p:nvSpPr>
        <p:spPr>
          <a:xfrm>
            <a:off x="623753" y="4461416"/>
            <a:ext cx="1061959" cy="1631216"/>
          </a:xfrm>
          <a:prstGeom prst="rect">
            <a:avLst/>
          </a:prstGeom>
          <a:noFill/>
        </p:spPr>
        <p:txBody>
          <a:bodyPr wrap="square" rtlCol="0">
            <a:spAutoFit/>
          </a:bodyPr>
          <a:lstStyle/>
          <a:p>
            <a:r>
              <a:rPr lang="en-US" sz="2000" b="1" dirty="0">
                <a:solidFill>
                  <a:schemeClr val="accent3"/>
                </a:solidFill>
                <a:latin typeface="Arial" charset="0"/>
                <a:ea typeface="Arial" charset="0"/>
                <a:cs typeface="Arial" charset="0"/>
              </a:rPr>
              <a:t>Did you sign your MOU?</a:t>
            </a:r>
            <a:r>
              <a:rPr lang="en-US" sz="1300" b="0" dirty="0">
                <a:solidFill>
                  <a:schemeClr val="accent3"/>
                </a:solidFill>
                <a:latin typeface="Arial" charset="0"/>
                <a:ea typeface="Arial" charset="0"/>
                <a:cs typeface="Arial" charset="0"/>
              </a:rPr>
              <a:t>.</a:t>
            </a:r>
          </a:p>
        </p:txBody>
      </p:sp>
    </p:spTree>
    <p:extLst>
      <p:ext uri="{BB962C8B-B14F-4D97-AF65-F5344CB8AC3E}">
        <p14:creationId xmlns:p14="http://schemas.microsoft.com/office/powerpoint/2010/main" val="3590726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28" y="1081813"/>
            <a:ext cx="10515600" cy="716084"/>
          </a:xfrm>
        </p:spPr>
        <p:txBody>
          <a:bodyPr/>
          <a:lstStyle/>
          <a:p>
            <a:r>
              <a:rPr lang="en-US" dirty="0"/>
              <a:t>That means:</a:t>
            </a:r>
          </a:p>
        </p:txBody>
      </p:sp>
      <p:sp>
        <p:nvSpPr>
          <p:cNvPr id="3" name="Content Placeholder 2"/>
          <p:cNvSpPr>
            <a:spLocks noGrp="1"/>
          </p:cNvSpPr>
          <p:nvPr>
            <p:ph sz="quarter" idx="10"/>
          </p:nvPr>
        </p:nvSpPr>
        <p:spPr>
          <a:xfrm>
            <a:off x="566928" y="1979150"/>
            <a:ext cx="11211784" cy="3848100"/>
          </a:xfrm>
        </p:spPr>
        <p:txBody>
          <a:bodyPr>
            <a:normAutofit/>
          </a:bodyPr>
          <a:lstStyle/>
          <a:p>
            <a:pPr lvl="0"/>
            <a:r>
              <a:rPr lang="en-US" sz="2800" b="0" dirty="0">
                <a:solidFill>
                  <a:schemeClr val="tx1"/>
                </a:solidFill>
                <a:latin typeface="Georgia" panose="02040502050405020303" pitchFamily="18" charset="0"/>
              </a:rPr>
              <a:t>Students are required to take 6 credits of “experiential” courses, including externships.  </a:t>
            </a:r>
          </a:p>
          <a:p>
            <a:pPr lvl="0"/>
            <a:r>
              <a:rPr lang="en-US" sz="2800" b="0" dirty="0">
                <a:solidFill>
                  <a:schemeClr val="tx1"/>
                </a:solidFill>
                <a:latin typeface="Georgia" panose="02040502050405020303" pitchFamily="18" charset="0"/>
              </a:rPr>
              <a:t>	Two externships will fulfill their requirement.</a:t>
            </a:r>
          </a:p>
          <a:p>
            <a:pPr lvl="0"/>
            <a:endParaRPr lang="en-US" sz="2800" b="0" dirty="0">
              <a:solidFill>
                <a:schemeClr val="tx1"/>
              </a:solidFill>
              <a:latin typeface="Georgia" panose="02040502050405020303" pitchFamily="18" charset="0"/>
            </a:endParaRPr>
          </a:p>
          <a:p>
            <a:pPr lvl="0"/>
            <a:r>
              <a:rPr lang="en-US" sz="2800" b="0" dirty="0">
                <a:solidFill>
                  <a:schemeClr val="tx1"/>
                </a:solidFill>
                <a:latin typeface="Georgia" panose="02040502050405020303" pitchFamily="18" charset="0"/>
              </a:rPr>
              <a:t>Schools are required to provide “substantial opportunities” for externships.  In the last 5 years, we have had 158 unique placements, with 65 currently active and taking students!</a:t>
            </a:r>
          </a:p>
          <a:p>
            <a:pPr lvl="0"/>
            <a:endParaRPr lang="en-US" sz="2800" b="0" dirty="0">
              <a:solidFill>
                <a:schemeClr val="tx1"/>
              </a:solidFill>
              <a:latin typeface="Georgia" panose="02040502050405020303" pitchFamily="18" charset="0"/>
            </a:endParaRPr>
          </a:p>
          <a:p>
            <a:pPr lvl="0"/>
            <a:r>
              <a:rPr lang="en-US" sz="2800" b="0" dirty="0">
                <a:solidFill>
                  <a:schemeClr val="tx1"/>
                </a:solidFill>
                <a:latin typeface="Georgia" panose="02040502050405020303" pitchFamily="18" charset="0"/>
              </a:rPr>
              <a:t>Your work with our students is a crucial part of their legal education!  </a:t>
            </a:r>
          </a:p>
          <a:p>
            <a:pPr lvl="0"/>
            <a:r>
              <a:rPr lang="en-US" sz="2800" b="0" dirty="0">
                <a:solidFill>
                  <a:schemeClr val="tx1"/>
                </a:solidFill>
                <a:latin typeface="Georgia" panose="02040502050405020303" pitchFamily="18" charset="0"/>
              </a:rPr>
              <a:t>	</a:t>
            </a:r>
          </a:p>
        </p:txBody>
      </p:sp>
      <p:pic>
        <p:nvPicPr>
          <p:cNvPr id="7" name="Picture 6" descr="A close up of a thank you&#10;&#10;Description automatically generated">
            <a:extLst>
              <a:ext uri="{FF2B5EF4-FFF2-40B4-BE49-F238E27FC236}">
                <a16:creationId xmlns:a16="http://schemas.microsoft.com/office/drawing/2014/main" id="{33AF5893-91E1-A089-D712-DFE4DCB7C7E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691708" y="4786649"/>
            <a:ext cx="5942440" cy="2398338"/>
          </a:xfrm>
          <a:prstGeom prst="rect">
            <a:avLst/>
          </a:prstGeom>
        </p:spPr>
      </p:pic>
    </p:spTree>
    <p:extLst>
      <p:ext uri="{BB962C8B-B14F-4D97-AF65-F5344CB8AC3E}">
        <p14:creationId xmlns:p14="http://schemas.microsoft.com/office/powerpoint/2010/main" val="3152948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41110" y="2189263"/>
            <a:ext cx="11709779" cy="4402606"/>
          </a:xfrm>
        </p:spPr>
        <p:txBody>
          <a:bodyPr/>
          <a:lstStyle/>
          <a:p>
            <a:endParaRPr lang="en-US" sz="2800" dirty="0"/>
          </a:p>
          <a:p>
            <a:r>
              <a:rPr lang="en-US" sz="2800" dirty="0"/>
              <a:t>Field Placement Course: Choice of 2 credits (90 </a:t>
            </a:r>
            <a:r>
              <a:rPr lang="en-US" sz="2800" dirty="0" err="1"/>
              <a:t>hrs</a:t>
            </a:r>
            <a:r>
              <a:rPr lang="en-US" sz="2800" dirty="0"/>
              <a:t>) or 3 credits (135 </a:t>
            </a:r>
            <a:r>
              <a:rPr lang="en-US" sz="2800" dirty="0" err="1"/>
              <a:t>hrs</a:t>
            </a:r>
            <a:r>
              <a:rPr lang="en-US" sz="2800" dirty="0"/>
              <a:t>)</a:t>
            </a:r>
          </a:p>
          <a:p>
            <a:r>
              <a:rPr lang="en-US" sz="2800" dirty="0"/>
              <a:t>	#791– Non-Judicial: Gov’t, Legal Services, Not-for-Profit Orgs</a:t>
            </a:r>
          </a:p>
          <a:p>
            <a:r>
              <a:rPr lang="en-US" sz="2800" dirty="0"/>
              <a:t>	#797—Judicial: State and Federal Courts</a:t>
            </a:r>
          </a:p>
          <a:p>
            <a:r>
              <a:rPr lang="en-US" sz="2800" dirty="0"/>
              <a:t>	</a:t>
            </a:r>
          </a:p>
          <a:p>
            <a:r>
              <a:rPr lang="en-US" sz="2800" dirty="0"/>
              <a:t>Externship Seminar #794TUT: 1 credit, asynchronous online</a:t>
            </a:r>
          </a:p>
          <a:p>
            <a:r>
              <a:rPr lang="en-US" sz="2800" dirty="0"/>
              <a:t>_______________________________</a:t>
            </a:r>
          </a:p>
          <a:p>
            <a:endParaRPr lang="en-US" sz="2800" dirty="0"/>
          </a:p>
          <a:p>
            <a:r>
              <a:rPr lang="en-US" sz="2800" dirty="0"/>
              <a:t>Intensive Judicial  = 5 credits (225 hours) in chambers + I credit seminar</a:t>
            </a:r>
          </a:p>
          <a:p>
            <a:endParaRPr lang="en-US" sz="2800" dirty="0"/>
          </a:p>
          <a:p>
            <a:endParaRPr lang="en-US" sz="2800" dirty="0"/>
          </a:p>
          <a:p>
            <a:endParaRPr lang="en-US" sz="2800" dirty="0"/>
          </a:p>
        </p:txBody>
      </p:sp>
      <p:sp>
        <p:nvSpPr>
          <p:cNvPr id="3" name="Title 2"/>
          <p:cNvSpPr>
            <a:spLocks noGrp="1"/>
          </p:cNvSpPr>
          <p:nvPr>
            <p:ph type="title"/>
          </p:nvPr>
        </p:nvSpPr>
        <p:spPr/>
        <p:txBody>
          <a:bodyPr/>
          <a:lstStyle/>
          <a:p>
            <a:r>
              <a:rPr lang="en-US" dirty="0"/>
              <a:t>Externship Format: Two Paired Courses</a:t>
            </a:r>
          </a:p>
        </p:txBody>
      </p:sp>
    </p:spTree>
    <p:extLst>
      <p:ext uri="{BB962C8B-B14F-4D97-AF65-F5344CB8AC3E}">
        <p14:creationId xmlns:p14="http://schemas.microsoft.com/office/powerpoint/2010/main" val="1925156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F51320-48A5-8D2F-97E1-A4E84D3D1E03}"/>
              </a:ext>
            </a:extLst>
          </p:cNvPr>
          <p:cNvSpPr>
            <a:spLocks noGrp="1"/>
          </p:cNvSpPr>
          <p:nvPr>
            <p:ph type="body" idx="1"/>
          </p:nvPr>
        </p:nvSpPr>
        <p:spPr>
          <a:xfrm>
            <a:off x="569468" y="2235827"/>
            <a:ext cx="9038556" cy="4383337"/>
          </a:xfrm>
        </p:spPr>
        <p:txBody>
          <a:bodyPr/>
          <a:lstStyle/>
          <a:p>
            <a:pPr algn="l"/>
            <a:endParaRPr lang="en-US" sz="2800" b="0" i="0" u="none" strike="noStrike" baseline="0" dirty="0">
              <a:solidFill>
                <a:srgbClr val="0C223F"/>
              </a:solidFill>
              <a:latin typeface="ArialMT"/>
            </a:endParaRPr>
          </a:p>
          <a:p>
            <a:pPr marL="457200" indent="-457200" algn="l">
              <a:buFont typeface="Wingdings" panose="05000000000000000000" pitchFamily="2" charset="2"/>
              <a:buChar char="§"/>
            </a:pPr>
            <a:r>
              <a:rPr lang="en-US" sz="2800" b="0" i="0" u="none" strike="noStrike" baseline="0" dirty="0">
                <a:solidFill>
                  <a:srgbClr val="0C223F"/>
                </a:solidFill>
                <a:latin typeface="ArialMT"/>
              </a:rPr>
              <a:t>Developing productive supervisory relationships</a:t>
            </a:r>
          </a:p>
          <a:p>
            <a:pPr marL="457200" indent="-457200" algn="l">
              <a:buFont typeface="Wingdings" panose="05000000000000000000" pitchFamily="2" charset="2"/>
              <a:buChar char="§"/>
            </a:pPr>
            <a:r>
              <a:rPr lang="en-US" sz="2800" b="0" i="0" u="none" strike="noStrike" baseline="0" dirty="0">
                <a:solidFill>
                  <a:srgbClr val="0C223F"/>
                </a:solidFill>
                <a:latin typeface="ArialMT"/>
              </a:rPr>
              <a:t>Training in lawyering skills</a:t>
            </a:r>
          </a:p>
          <a:p>
            <a:pPr marL="457200" indent="-457200" algn="l">
              <a:buFont typeface="Wingdings" panose="05000000000000000000" pitchFamily="2" charset="2"/>
              <a:buChar char="§"/>
            </a:pPr>
            <a:r>
              <a:rPr lang="en-US" sz="2800" b="0" i="0" u="none" strike="noStrike" baseline="0" dirty="0">
                <a:solidFill>
                  <a:srgbClr val="0C223F"/>
                </a:solidFill>
                <a:latin typeface="ArialMT"/>
              </a:rPr>
              <a:t>Developing professional identity and responsibility</a:t>
            </a:r>
          </a:p>
          <a:p>
            <a:pPr marL="457200" indent="-457200" algn="l">
              <a:buFont typeface="Wingdings" panose="05000000000000000000" pitchFamily="2" charset="2"/>
              <a:buChar char="§"/>
            </a:pPr>
            <a:r>
              <a:rPr lang="en-US" sz="2800" b="0" i="0" u="none" strike="noStrike" baseline="0" dirty="0">
                <a:solidFill>
                  <a:srgbClr val="0C223F"/>
                </a:solidFill>
                <a:latin typeface="ArialMT"/>
              </a:rPr>
              <a:t>Learning skills of self-assessment, self-reflection, and</a:t>
            </a:r>
          </a:p>
          <a:p>
            <a:pPr marL="457200" indent="-457200" algn="l">
              <a:buFont typeface="Wingdings" panose="05000000000000000000" pitchFamily="2" charset="2"/>
              <a:buChar char="§"/>
            </a:pPr>
            <a:r>
              <a:rPr lang="en-US" sz="2800" b="0" i="0" u="none" strike="noStrike" baseline="0" dirty="0">
                <a:solidFill>
                  <a:srgbClr val="0C223F"/>
                </a:solidFill>
                <a:latin typeface="ArialMT"/>
              </a:rPr>
              <a:t>self-direction</a:t>
            </a:r>
          </a:p>
          <a:p>
            <a:pPr marL="457200" indent="-457200" algn="l">
              <a:buFont typeface="Wingdings" panose="05000000000000000000" pitchFamily="2" charset="2"/>
              <a:buChar char="§"/>
            </a:pPr>
            <a:r>
              <a:rPr lang="en-US" sz="2800" b="0" i="0" u="none" strike="noStrike" baseline="0" dirty="0">
                <a:solidFill>
                  <a:srgbClr val="0C223F"/>
                </a:solidFill>
                <a:latin typeface="ArialMT"/>
              </a:rPr>
              <a:t>Gaining insight into law practice and legal institutions</a:t>
            </a:r>
          </a:p>
          <a:p>
            <a:pPr marL="457200" indent="-457200" algn="l">
              <a:buFont typeface="Wingdings" panose="05000000000000000000" pitchFamily="2" charset="2"/>
              <a:buChar char="§"/>
            </a:pPr>
            <a:r>
              <a:rPr lang="en-US" sz="2800" b="0" i="0" u="none" strike="noStrike" baseline="0" dirty="0">
                <a:solidFill>
                  <a:srgbClr val="0C223F"/>
                </a:solidFill>
                <a:latin typeface="ArialMT"/>
              </a:rPr>
              <a:t>Learning to see moonwalking bears (what?)</a:t>
            </a:r>
            <a:endParaRPr lang="en-US" sz="2800" dirty="0"/>
          </a:p>
        </p:txBody>
      </p:sp>
      <p:sp>
        <p:nvSpPr>
          <p:cNvPr id="3" name="Title 2">
            <a:extLst>
              <a:ext uri="{FF2B5EF4-FFF2-40B4-BE49-F238E27FC236}">
                <a16:creationId xmlns:a16="http://schemas.microsoft.com/office/drawing/2014/main" id="{4FC6E03B-2A09-5709-E888-8E03AC6BAFBD}"/>
              </a:ext>
            </a:extLst>
          </p:cNvPr>
          <p:cNvSpPr>
            <a:spLocks noGrp="1"/>
          </p:cNvSpPr>
          <p:nvPr>
            <p:ph type="title"/>
          </p:nvPr>
        </p:nvSpPr>
        <p:spPr/>
        <p:txBody>
          <a:bodyPr>
            <a:normAutofit/>
          </a:bodyPr>
          <a:lstStyle/>
          <a:p>
            <a:r>
              <a:rPr lang="en-US" dirty="0"/>
              <a:t>Goals of a Classroom/Seminar Component</a:t>
            </a:r>
          </a:p>
        </p:txBody>
      </p:sp>
    </p:spTree>
    <p:extLst>
      <p:ext uri="{BB962C8B-B14F-4D97-AF65-F5344CB8AC3E}">
        <p14:creationId xmlns:p14="http://schemas.microsoft.com/office/powerpoint/2010/main" val="1729021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est Your Awareness: Do The Test">
            <a:hlinkClick r:id="" action="ppaction://media"/>
            <a:extLst>
              <a:ext uri="{FF2B5EF4-FFF2-40B4-BE49-F238E27FC236}">
                <a16:creationId xmlns:a16="http://schemas.microsoft.com/office/drawing/2014/main" id="{AC177A7A-3BF4-EA3B-3F50-C38987D0B0D1}"/>
              </a:ext>
            </a:extLst>
          </p:cNvPr>
          <p:cNvPicPr>
            <a:picLocks noRot="1" noChangeAspect="1"/>
          </p:cNvPicPr>
          <p:nvPr>
            <a:videoFile r:link="rId1"/>
          </p:nvPr>
        </p:nvPicPr>
        <p:blipFill>
          <a:blip r:embed="rId3"/>
          <a:stretch>
            <a:fillRect/>
          </a:stretch>
        </p:blipFill>
        <p:spPr>
          <a:xfrm>
            <a:off x="3111690" y="924636"/>
            <a:ext cx="6851176" cy="5138382"/>
          </a:xfrm>
          <a:prstGeom prst="rect">
            <a:avLst/>
          </a:prstGeom>
        </p:spPr>
      </p:pic>
      <p:sp>
        <p:nvSpPr>
          <p:cNvPr id="5" name="TextBox 4">
            <a:extLst>
              <a:ext uri="{FF2B5EF4-FFF2-40B4-BE49-F238E27FC236}">
                <a16:creationId xmlns:a16="http://schemas.microsoft.com/office/drawing/2014/main" id="{9796BFED-B77C-BD5E-4321-0AF62DF93062}"/>
              </a:ext>
            </a:extLst>
          </p:cNvPr>
          <p:cNvSpPr txBox="1"/>
          <p:nvPr/>
        </p:nvSpPr>
        <p:spPr>
          <a:xfrm>
            <a:off x="3111690" y="6250254"/>
            <a:ext cx="6093724" cy="369332"/>
          </a:xfrm>
          <a:prstGeom prst="rect">
            <a:avLst/>
          </a:prstGeom>
          <a:noFill/>
        </p:spPr>
        <p:txBody>
          <a:bodyPr wrap="square">
            <a:spAutoFit/>
          </a:bodyPr>
          <a:lstStyle/>
          <a:p>
            <a:r>
              <a:rPr lang="en-US" dirty="0">
                <a:hlinkClick r:id="rId4"/>
              </a:rPr>
              <a:t>https://youtu.be/Ahg6qcgoay4?si=SRCpYlPtfgnAWY2w</a:t>
            </a:r>
            <a:r>
              <a:rPr lang="en-US" dirty="0"/>
              <a:t> </a:t>
            </a:r>
          </a:p>
        </p:txBody>
      </p:sp>
    </p:spTree>
    <p:extLst>
      <p:ext uri="{BB962C8B-B14F-4D97-AF65-F5344CB8AC3E}">
        <p14:creationId xmlns:p14="http://schemas.microsoft.com/office/powerpoint/2010/main" val="81039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6E03B-2A09-5709-E888-8E03AC6BAFBD}"/>
              </a:ext>
            </a:extLst>
          </p:cNvPr>
          <p:cNvSpPr>
            <a:spLocks noGrp="1"/>
          </p:cNvSpPr>
          <p:nvPr>
            <p:ph type="title"/>
          </p:nvPr>
        </p:nvSpPr>
        <p:spPr>
          <a:xfrm>
            <a:off x="569468" y="949123"/>
            <a:ext cx="10515600" cy="716084"/>
          </a:xfrm>
        </p:spPr>
        <p:txBody>
          <a:bodyPr/>
          <a:lstStyle/>
          <a:p>
            <a:r>
              <a:rPr lang="en-US" dirty="0"/>
              <a:t>Classroom topics</a:t>
            </a:r>
          </a:p>
        </p:txBody>
      </p:sp>
      <p:graphicFrame>
        <p:nvGraphicFramePr>
          <p:cNvPr id="6" name="Table 5">
            <a:extLst>
              <a:ext uri="{FF2B5EF4-FFF2-40B4-BE49-F238E27FC236}">
                <a16:creationId xmlns:a16="http://schemas.microsoft.com/office/drawing/2014/main" id="{FC21B84C-F596-0A00-8685-244D73ECA392}"/>
              </a:ext>
            </a:extLst>
          </p:cNvPr>
          <p:cNvGraphicFramePr>
            <a:graphicFrameLocks noGrp="1"/>
          </p:cNvGraphicFramePr>
          <p:nvPr>
            <p:extLst>
              <p:ext uri="{D42A27DB-BD31-4B8C-83A1-F6EECF244321}">
                <p14:modId xmlns:p14="http://schemas.microsoft.com/office/powerpoint/2010/main" val="4125621835"/>
              </p:ext>
            </p:extLst>
          </p:nvPr>
        </p:nvGraphicFramePr>
        <p:xfrm>
          <a:off x="245660" y="1678843"/>
          <a:ext cx="11491414" cy="5047421"/>
        </p:xfrm>
        <a:graphic>
          <a:graphicData uri="http://schemas.openxmlformats.org/drawingml/2006/table">
            <a:tbl>
              <a:tblPr firstRow="1" firstCol="1" bandRow="1"/>
              <a:tblGrid>
                <a:gridCol w="6571378">
                  <a:extLst>
                    <a:ext uri="{9D8B030D-6E8A-4147-A177-3AD203B41FA5}">
                      <a16:colId xmlns:a16="http://schemas.microsoft.com/office/drawing/2014/main" val="2836662023"/>
                    </a:ext>
                  </a:extLst>
                </a:gridCol>
                <a:gridCol w="4920036">
                  <a:extLst>
                    <a:ext uri="{9D8B030D-6E8A-4147-A177-3AD203B41FA5}">
                      <a16:colId xmlns:a16="http://schemas.microsoft.com/office/drawing/2014/main" val="2523214752"/>
                    </a:ext>
                  </a:extLst>
                </a:gridCol>
              </a:tblGrid>
              <a:tr h="5047421">
                <a:tc>
                  <a:txBody>
                    <a:bodyPr/>
                    <a:lstStyle/>
                    <a:p>
                      <a:pPr marL="457200" marR="0" lvl="0" indent="-457200">
                        <a:lnSpc>
                          <a:spcPct val="107000"/>
                        </a:lnSpc>
                        <a:spcBef>
                          <a:spcPts val="0"/>
                        </a:spcBef>
                        <a:spcAft>
                          <a:spcPts val="800"/>
                        </a:spcAft>
                        <a:buFont typeface="Wingdings" panose="05000000000000000000" pitchFamily="2" charset="2"/>
                        <a:buChar char="§"/>
                      </a:pPr>
                      <a:r>
                        <a:rPr lang="en-US" sz="2400" dirty="0">
                          <a:effectLst/>
                          <a:latin typeface="Georgia" panose="02040502050405020303" pitchFamily="18" charset="0"/>
                          <a:ea typeface="Calibri" panose="020F0502020204030204" pitchFamily="34" charset="0"/>
                          <a:cs typeface="Times New Roman" panose="02020603050405020304" pitchFamily="18" charset="0"/>
                        </a:rPr>
                        <a:t>Goal-Setting &amp; Planning </a:t>
                      </a:r>
                    </a:p>
                    <a:p>
                      <a:pPr marL="457200" marR="0" lvl="0" indent="-457200">
                        <a:lnSpc>
                          <a:spcPct val="107000"/>
                        </a:lnSpc>
                        <a:spcBef>
                          <a:spcPts val="0"/>
                        </a:spcBef>
                        <a:spcAft>
                          <a:spcPts val="800"/>
                        </a:spcAft>
                        <a:buFont typeface="Wingdings" panose="05000000000000000000" pitchFamily="2" charset="2"/>
                        <a:buChar char="§"/>
                      </a:pPr>
                      <a:r>
                        <a:rPr lang="en-US" sz="2400" dirty="0">
                          <a:effectLst/>
                          <a:latin typeface="Georgia" panose="02040502050405020303" pitchFamily="18" charset="0"/>
                          <a:ea typeface="Calibri" panose="020F0502020204030204" pitchFamily="34" charset="0"/>
                          <a:cs typeface="Times New Roman" panose="02020603050405020304" pitchFamily="18" charset="0"/>
                        </a:rPr>
                        <a:t>History, Mission, Vision and Values of your Organization</a:t>
                      </a:r>
                    </a:p>
                    <a:p>
                      <a:pPr marL="457200" marR="0" lvl="0" indent="-457200">
                        <a:lnSpc>
                          <a:spcPct val="107000"/>
                        </a:lnSpc>
                        <a:spcBef>
                          <a:spcPts val="0"/>
                        </a:spcBef>
                        <a:spcAft>
                          <a:spcPts val="800"/>
                        </a:spcAft>
                        <a:buFont typeface="Wingdings" panose="05000000000000000000" pitchFamily="2" charset="2"/>
                        <a:buChar char="§"/>
                      </a:pPr>
                      <a:r>
                        <a:rPr lang="en-US" sz="2400" dirty="0">
                          <a:effectLst/>
                          <a:latin typeface="Georgia" panose="02040502050405020303" pitchFamily="18" charset="0"/>
                          <a:ea typeface="Calibri" panose="020F0502020204030204" pitchFamily="34" charset="0"/>
                          <a:cs typeface="Times New Roman" panose="02020603050405020304" pitchFamily="18" charset="0"/>
                        </a:rPr>
                        <a:t>Writing in the Field</a:t>
                      </a:r>
                    </a:p>
                    <a:p>
                      <a:pPr marL="457200" marR="0" lvl="0" indent="-457200">
                        <a:lnSpc>
                          <a:spcPct val="107000"/>
                        </a:lnSpc>
                        <a:spcBef>
                          <a:spcPts val="0"/>
                        </a:spcBef>
                        <a:spcAft>
                          <a:spcPts val="0"/>
                        </a:spcAft>
                        <a:buFont typeface="Wingdings" panose="05000000000000000000" pitchFamily="2" charset="2"/>
                        <a:buChar char="§"/>
                      </a:pPr>
                      <a:r>
                        <a:rPr lang="en-US" sz="2400" dirty="0">
                          <a:effectLst/>
                          <a:latin typeface="Georgia" panose="02040502050405020303" pitchFamily="18" charset="0"/>
                          <a:ea typeface="Calibri" panose="020F0502020204030204" pitchFamily="34" charset="0"/>
                          <a:cs typeface="Times New Roman" panose="02020603050405020304" pitchFamily="18" charset="0"/>
                        </a:rPr>
                        <a:t>Procrastination and Wellness </a:t>
                      </a:r>
                    </a:p>
                    <a:p>
                      <a:pPr marL="457200" marR="0" lvl="0" indent="-457200">
                        <a:lnSpc>
                          <a:spcPct val="107000"/>
                        </a:lnSpc>
                        <a:spcBef>
                          <a:spcPts val="0"/>
                        </a:spcBef>
                        <a:spcAft>
                          <a:spcPts val="800"/>
                        </a:spcAft>
                        <a:buFont typeface="Wingdings" panose="05000000000000000000" pitchFamily="2" charset="2"/>
                        <a:buChar char="§"/>
                      </a:pPr>
                      <a:r>
                        <a:rPr lang="en-US" sz="2400" dirty="0">
                          <a:effectLst/>
                          <a:latin typeface="Georgia" panose="02040502050405020303" pitchFamily="18" charset="0"/>
                          <a:ea typeface="Calibri" panose="020F0502020204030204" pitchFamily="34" charset="0"/>
                          <a:cs typeface="Times New Roman" panose="02020603050405020304" pitchFamily="18" charset="0"/>
                        </a:rPr>
                        <a:t>Successful Externship Research</a:t>
                      </a:r>
                    </a:p>
                    <a:p>
                      <a:pPr marL="457200" marR="0" lvl="0" indent="-457200">
                        <a:lnSpc>
                          <a:spcPct val="107000"/>
                        </a:lnSpc>
                        <a:spcBef>
                          <a:spcPts val="0"/>
                        </a:spcBef>
                        <a:spcAft>
                          <a:spcPts val="800"/>
                        </a:spcAft>
                        <a:buFont typeface="Wingdings" panose="05000000000000000000" pitchFamily="2" charset="2"/>
                        <a:buChar char="§"/>
                      </a:pPr>
                      <a:r>
                        <a:rPr lang="en-US" sz="2400" dirty="0">
                          <a:effectLst/>
                          <a:latin typeface="Georgia" panose="02040502050405020303" pitchFamily="18" charset="0"/>
                          <a:ea typeface="Calibri" panose="020F0502020204030204" pitchFamily="34" charset="0"/>
                          <a:cs typeface="Times New Roman" panose="02020603050405020304" pitchFamily="18" charset="0"/>
                        </a:rPr>
                        <a:t>Workplace Skills and Relationships</a:t>
                      </a:r>
                    </a:p>
                    <a:p>
                      <a:pPr marL="457200" marR="0" lvl="0" indent="-457200">
                        <a:lnSpc>
                          <a:spcPct val="107000"/>
                        </a:lnSpc>
                        <a:spcBef>
                          <a:spcPts val="0"/>
                        </a:spcBef>
                        <a:spcAft>
                          <a:spcPts val="800"/>
                        </a:spcAft>
                        <a:buFont typeface="Wingdings" panose="05000000000000000000" pitchFamily="2" charset="2"/>
                        <a:buChar char="§"/>
                      </a:pPr>
                      <a:r>
                        <a:rPr lang="en-US" sz="2400" dirty="0">
                          <a:effectLst/>
                          <a:latin typeface="Georgia" panose="02040502050405020303" pitchFamily="18" charset="0"/>
                          <a:ea typeface="Calibri" panose="020F0502020204030204" pitchFamily="34" charset="0"/>
                          <a:cs typeface="Times New Roman" panose="02020603050405020304" pitchFamily="18" charset="0"/>
                        </a:rPr>
                        <a:t>Bias in the Legal Profession</a:t>
                      </a:r>
                    </a:p>
                    <a:p>
                      <a:pPr marL="457200" marR="0" lvl="0" indent="-457200">
                        <a:lnSpc>
                          <a:spcPct val="107000"/>
                        </a:lnSpc>
                        <a:spcBef>
                          <a:spcPts val="0"/>
                        </a:spcBef>
                        <a:spcAft>
                          <a:spcPts val="800"/>
                        </a:spcAft>
                        <a:buFont typeface="Wingdings" panose="05000000000000000000" pitchFamily="2" charset="2"/>
                        <a:buChar char="§"/>
                      </a:pPr>
                      <a:r>
                        <a:rPr lang="en-US" sz="2400" dirty="0">
                          <a:effectLst/>
                          <a:latin typeface="Georgia" panose="02040502050405020303" pitchFamily="18" charset="0"/>
                          <a:ea typeface="Calibri" panose="020F0502020204030204" pitchFamily="34" charset="0"/>
                          <a:cs typeface="Times New Roman" panose="02020603050405020304" pitchFamily="18" charset="0"/>
                        </a:rPr>
                        <a:t>Active Listening</a:t>
                      </a:r>
                    </a:p>
                    <a:p>
                      <a:pPr marL="457200" marR="0" lvl="0" indent="-4572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2400" dirty="0">
                          <a:effectLst/>
                          <a:latin typeface="Georgia" panose="02040502050405020303" pitchFamily="18" charset="0"/>
                          <a:ea typeface="Calibri" panose="020F0502020204030204" pitchFamily="34" charset="0"/>
                          <a:cs typeface="Times New Roman" panose="02020603050405020304" pitchFamily="18" charset="0"/>
                        </a:rPr>
                        <a:t>Anti-Racism, Cultural Humility and Belonging (ABA requirement)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0" lvl="0" indent="-4572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2400" dirty="0">
                          <a:effectLst/>
                          <a:latin typeface="Georgia" panose="02040502050405020303" pitchFamily="18" charset="0"/>
                          <a:ea typeface="Calibri" panose="020F0502020204030204" pitchFamily="34" charset="0"/>
                          <a:cs typeface="Times New Roman" panose="02020603050405020304" pitchFamily="18" charset="0"/>
                        </a:rPr>
                        <a:t>Vicarious Trauma</a:t>
                      </a:r>
                    </a:p>
                    <a:p>
                      <a:pPr marL="457200" marR="0" lvl="0" indent="-457200">
                        <a:lnSpc>
                          <a:spcPct val="107000"/>
                        </a:lnSpc>
                        <a:spcBef>
                          <a:spcPts val="0"/>
                        </a:spcBef>
                        <a:spcAft>
                          <a:spcPts val="800"/>
                        </a:spcAft>
                        <a:buFont typeface="Wingdings" panose="05000000000000000000" pitchFamily="2" charset="2"/>
                        <a:buChar char="§"/>
                      </a:pPr>
                      <a:r>
                        <a:rPr lang="en-US" sz="2400" dirty="0">
                          <a:effectLst/>
                          <a:latin typeface="Georgia" panose="02040502050405020303" pitchFamily="18" charset="0"/>
                          <a:ea typeface="Calibri" panose="020F0502020204030204" pitchFamily="34" charset="0"/>
                          <a:cs typeface="Times New Roman" panose="02020603050405020304" pitchFamily="18" charset="0"/>
                        </a:rPr>
                        <a:t>Strengths in the Workplace </a:t>
                      </a:r>
                    </a:p>
                    <a:p>
                      <a:pPr marL="457200" marR="0" lvl="0" indent="-457200">
                        <a:lnSpc>
                          <a:spcPct val="107000"/>
                        </a:lnSpc>
                        <a:spcBef>
                          <a:spcPts val="0"/>
                        </a:spcBef>
                        <a:spcAft>
                          <a:spcPts val="800"/>
                        </a:spcAft>
                        <a:buFont typeface="Wingdings" panose="05000000000000000000" pitchFamily="2" charset="2"/>
                        <a:buChar char="§"/>
                      </a:pPr>
                      <a:r>
                        <a:rPr lang="en-US" sz="2400" dirty="0">
                          <a:effectLst/>
                          <a:latin typeface="Georgia" panose="02040502050405020303" pitchFamily="18" charset="0"/>
                          <a:ea typeface="Calibri" panose="020F0502020204030204" pitchFamily="34" charset="0"/>
                          <a:cs typeface="Times New Roman" panose="02020603050405020304" pitchFamily="18" charset="0"/>
                        </a:rPr>
                        <a:t>Ethics</a:t>
                      </a:r>
                    </a:p>
                    <a:p>
                      <a:pPr marL="457200" marR="0" lvl="0" indent="-457200">
                        <a:lnSpc>
                          <a:spcPct val="107000"/>
                        </a:lnSpc>
                        <a:spcBef>
                          <a:spcPts val="0"/>
                        </a:spcBef>
                        <a:spcAft>
                          <a:spcPts val="800"/>
                        </a:spcAft>
                        <a:buFont typeface="Wingdings" panose="05000000000000000000" pitchFamily="2" charset="2"/>
                        <a:buChar char="§"/>
                      </a:pPr>
                      <a:r>
                        <a:rPr lang="en-US" sz="2400" dirty="0">
                          <a:effectLst/>
                          <a:latin typeface="Georgia" panose="02040502050405020303" pitchFamily="18" charset="0"/>
                          <a:ea typeface="Calibri" panose="020F0502020204030204" pitchFamily="34" charset="0"/>
                          <a:cs typeface="Times New Roman" panose="02020603050405020304" pitchFamily="18" charset="0"/>
                        </a:rPr>
                        <a:t>Tech and AI</a:t>
                      </a:r>
                    </a:p>
                    <a:p>
                      <a:pPr marL="457200" marR="0" lvl="0" indent="-457200">
                        <a:lnSpc>
                          <a:spcPct val="107000"/>
                        </a:lnSpc>
                        <a:spcBef>
                          <a:spcPts val="0"/>
                        </a:spcBef>
                        <a:spcAft>
                          <a:spcPts val="800"/>
                        </a:spcAft>
                        <a:buFont typeface="Wingdings" panose="05000000000000000000" pitchFamily="2" charset="2"/>
                        <a:buChar char="§"/>
                      </a:pPr>
                      <a:r>
                        <a:rPr lang="en-US" sz="2400" dirty="0">
                          <a:effectLst/>
                          <a:latin typeface="Georgia" panose="02040502050405020303" pitchFamily="18" charset="0"/>
                          <a:ea typeface="Calibri" panose="020F0502020204030204" pitchFamily="34" charset="0"/>
                          <a:cs typeface="Times New Roman" panose="02020603050405020304" pitchFamily="18" charset="0"/>
                        </a:rPr>
                        <a:t>Self-Care</a:t>
                      </a:r>
                    </a:p>
                    <a:p>
                      <a:pPr marL="457200" marR="0" lvl="0" indent="-457200">
                        <a:lnSpc>
                          <a:spcPct val="107000"/>
                        </a:lnSpc>
                        <a:spcBef>
                          <a:spcPts val="0"/>
                        </a:spcBef>
                        <a:spcAft>
                          <a:spcPts val="800"/>
                        </a:spcAft>
                        <a:buFont typeface="Wingdings" panose="05000000000000000000" pitchFamily="2" charset="2"/>
                        <a:buChar char="§"/>
                      </a:pPr>
                      <a:r>
                        <a:rPr lang="en-US" sz="2400" dirty="0">
                          <a:effectLst/>
                          <a:latin typeface="Georgia" panose="02040502050405020303" pitchFamily="18" charset="0"/>
                          <a:ea typeface="Calibri" panose="020F0502020204030204" pitchFamily="34" charset="0"/>
                          <a:cs typeface="Times New Roman" panose="02020603050405020304" pitchFamily="18" charset="0"/>
                        </a:rPr>
                        <a:t>Wellness, Mental Health</a:t>
                      </a:r>
                    </a:p>
                    <a:p>
                      <a:pPr marL="457200" marR="0" lvl="0" indent="-457200">
                        <a:lnSpc>
                          <a:spcPct val="107000"/>
                        </a:lnSpc>
                        <a:spcBef>
                          <a:spcPts val="0"/>
                        </a:spcBef>
                        <a:spcAft>
                          <a:spcPts val="0"/>
                        </a:spcAft>
                        <a:buFont typeface="Wingdings" panose="05000000000000000000" pitchFamily="2" charset="2"/>
                        <a:buChar char="§"/>
                      </a:pPr>
                      <a:r>
                        <a:rPr lang="en-US" sz="2400" dirty="0">
                          <a:effectLst/>
                          <a:latin typeface="Georgia" panose="02040502050405020303" pitchFamily="18" charset="0"/>
                          <a:ea typeface="Calibri" panose="020F0502020204030204" pitchFamily="34" charset="0"/>
                          <a:cs typeface="Times New Roman" panose="02020603050405020304" pitchFamily="18" charset="0"/>
                        </a:rPr>
                        <a:t>Presentations </a:t>
                      </a:r>
                    </a:p>
                    <a:p>
                      <a:pPr marL="457200" marR="0" lvl="0" indent="-457200">
                        <a:lnSpc>
                          <a:spcPct val="107000"/>
                        </a:lnSpc>
                        <a:spcBef>
                          <a:spcPts val="0"/>
                        </a:spcBef>
                        <a:spcAft>
                          <a:spcPts val="0"/>
                        </a:spcAft>
                        <a:buFont typeface="Wingdings" panose="05000000000000000000" pitchFamily="2" charset="2"/>
                        <a:buChar char="§"/>
                      </a:pPr>
                      <a:r>
                        <a:rPr lang="en-US" sz="2400" dirty="0">
                          <a:effectLst/>
                          <a:latin typeface="Georgia" panose="02040502050405020303" pitchFamily="18" charset="0"/>
                          <a:ea typeface="Calibri" panose="020F0502020204030204" pitchFamily="34" charset="0"/>
                          <a:cs typeface="Times New Roman" panose="02020603050405020304" pitchFamily="18" charset="0"/>
                        </a:rPr>
                        <a:t>Career Development, Resumes</a:t>
                      </a:r>
                      <a:br>
                        <a:rPr lang="en-US" sz="2400" dirty="0">
                          <a:effectLst/>
                          <a:latin typeface="Georgia" panose="02040502050405020303" pitchFamily="18" charset="0"/>
                          <a:ea typeface="Calibri" panose="020F0502020204030204" pitchFamily="34" charset="0"/>
                          <a:cs typeface="Times New Roman" panose="02020603050405020304" pitchFamily="18" charset="0"/>
                        </a:rPr>
                      </a:br>
                      <a:r>
                        <a:rPr lang="en-US" sz="2400" dirty="0">
                          <a:effectLst/>
                          <a:latin typeface="Georgia" panose="02040502050405020303" pitchFamily="18" charset="0"/>
                          <a:ea typeface="Calibri" panose="020F0502020204030204" pitchFamily="34" charset="0"/>
                          <a:cs typeface="Times New Roman" panose="02020603050405020304" pitchFamily="18" charset="0"/>
                        </a:rPr>
                        <a:t>Interviewing Techniques</a:t>
                      </a:r>
                    </a:p>
                    <a:p>
                      <a:pPr marL="457200" marR="0" lvl="0" indent="-457200">
                        <a:lnSpc>
                          <a:spcPct val="107000"/>
                        </a:lnSpc>
                        <a:spcBef>
                          <a:spcPts val="0"/>
                        </a:spcBef>
                        <a:spcAft>
                          <a:spcPts val="800"/>
                        </a:spcAft>
                        <a:buFont typeface="Wingdings" panose="05000000000000000000" pitchFamily="2" charset="2"/>
                        <a:buChar char="§"/>
                      </a:pPr>
                      <a:r>
                        <a:rPr lang="en-US" sz="2400" dirty="0">
                          <a:effectLst/>
                          <a:latin typeface="Georgia" panose="02040502050405020303" pitchFamily="18" charset="0"/>
                          <a:ea typeface="Calibri" panose="020F0502020204030204" pitchFamily="34" charset="0"/>
                          <a:cs typeface="Times New Roman" panose="02020603050405020304" pitchFamily="18" charset="0"/>
                        </a:rPr>
                        <a:t>What’s Next: Finishing Up</a:t>
                      </a:r>
                    </a:p>
                    <a:p>
                      <a:pPr marL="457200" marR="0" lvl="0" indent="-457200">
                        <a:lnSpc>
                          <a:spcPct val="107000"/>
                        </a:lnSpc>
                        <a:spcBef>
                          <a:spcPts val="0"/>
                        </a:spcBef>
                        <a:spcAft>
                          <a:spcPts val="0"/>
                        </a:spcAft>
                        <a:buFont typeface="Wingdings" panose="05000000000000000000" pitchFamily="2" charset="2"/>
                        <a:buChar char="§"/>
                      </a:pPr>
                      <a:r>
                        <a:rPr lang="en-US" sz="2400" dirty="0">
                          <a:effectLst/>
                          <a:latin typeface="Georgia" panose="02040502050405020303" pitchFamily="18" charset="0"/>
                          <a:ea typeface="Calibri" panose="020F0502020204030204" pitchFamily="34" charset="0"/>
                          <a:cs typeface="Times New Roman" panose="02020603050405020304" pitchFamily="18" charset="0"/>
                        </a:rPr>
                        <a:t>Networking Techniques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9419831"/>
                  </a:ext>
                </a:extLst>
              </a:tr>
            </a:tbl>
          </a:graphicData>
        </a:graphic>
      </p:graphicFrame>
      <p:pic>
        <p:nvPicPr>
          <p:cNvPr id="4" name="Graphic 3" descr="Checkmark with solid fill">
            <a:extLst>
              <a:ext uri="{FF2B5EF4-FFF2-40B4-BE49-F238E27FC236}">
                <a16:creationId xmlns:a16="http://schemas.microsoft.com/office/drawing/2014/main" id="{0DA64D10-AFC1-051F-89A3-A9D4251F91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81960" y="1687884"/>
            <a:ext cx="329339" cy="329339"/>
          </a:xfrm>
          <a:prstGeom prst="rect">
            <a:avLst/>
          </a:prstGeom>
        </p:spPr>
      </p:pic>
      <p:pic>
        <p:nvPicPr>
          <p:cNvPr id="5" name="Graphic 4" descr="Checkmark with solid fill">
            <a:extLst>
              <a:ext uri="{FF2B5EF4-FFF2-40B4-BE49-F238E27FC236}">
                <a16:creationId xmlns:a16="http://schemas.microsoft.com/office/drawing/2014/main" id="{CEAEBBEC-9A71-FDC9-7191-814FDD76E2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91539" y="2581759"/>
            <a:ext cx="329339" cy="329339"/>
          </a:xfrm>
          <a:prstGeom prst="rect">
            <a:avLst/>
          </a:prstGeom>
        </p:spPr>
      </p:pic>
      <p:pic>
        <p:nvPicPr>
          <p:cNvPr id="7" name="Graphic 6" descr="Checkmark with solid fill">
            <a:extLst>
              <a:ext uri="{FF2B5EF4-FFF2-40B4-BE49-F238E27FC236}">
                <a16:creationId xmlns:a16="http://schemas.microsoft.com/office/drawing/2014/main" id="{CF021536-05D1-934B-A61E-E0F377165B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10366" y="3084808"/>
            <a:ext cx="329339" cy="329339"/>
          </a:xfrm>
          <a:prstGeom prst="rect">
            <a:avLst/>
          </a:prstGeom>
        </p:spPr>
      </p:pic>
      <p:pic>
        <p:nvPicPr>
          <p:cNvPr id="9" name="Graphic 8" descr="Checkmark with solid fill">
            <a:extLst>
              <a:ext uri="{FF2B5EF4-FFF2-40B4-BE49-F238E27FC236}">
                <a16:creationId xmlns:a16="http://schemas.microsoft.com/office/drawing/2014/main" id="{14E5A716-74D7-3DAE-D379-F953938947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96819" y="3593669"/>
            <a:ext cx="329339" cy="329339"/>
          </a:xfrm>
          <a:prstGeom prst="rect">
            <a:avLst/>
          </a:prstGeom>
        </p:spPr>
      </p:pic>
    </p:spTree>
    <p:extLst>
      <p:ext uri="{BB962C8B-B14F-4D97-AF65-F5344CB8AC3E}">
        <p14:creationId xmlns:p14="http://schemas.microsoft.com/office/powerpoint/2010/main" val="1814338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writing a word on a white board&#10;&#10;Description automatically generated">
            <a:extLst>
              <a:ext uri="{FF2B5EF4-FFF2-40B4-BE49-F238E27FC236}">
                <a16:creationId xmlns:a16="http://schemas.microsoft.com/office/drawing/2014/main" id="{46D8B738-720D-2902-E629-CE001488C6B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715352" y="1678842"/>
            <a:ext cx="7209941" cy="4806627"/>
          </a:xfrm>
          <a:prstGeom prst="rect">
            <a:avLst/>
          </a:prstGeom>
        </p:spPr>
      </p:pic>
      <p:sp>
        <p:nvSpPr>
          <p:cNvPr id="2" name="Text Placeholder 1">
            <a:extLst>
              <a:ext uri="{FF2B5EF4-FFF2-40B4-BE49-F238E27FC236}">
                <a16:creationId xmlns:a16="http://schemas.microsoft.com/office/drawing/2014/main" id="{48F51320-48A5-8D2F-97E1-A4E84D3D1E03}"/>
              </a:ext>
            </a:extLst>
          </p:cNvPr>
          <p:cNvSpPr>
            <a:spLocks noGrp="1"/>
          </p:cNvSpPr>
          <p:nvPr>
            <p:ph type="body" idx="1"/>
          </p:nvPr>
        </p:nvSpPr>
        <p:spPr>
          <a:xfrm>
            <a:off x="1700844" y="2065304"/>
            <a:ext cx="9038556" cy="4383337"/>
          </a:xfrm>
        </p:spPr>
        <p:txBody>
          <a:bodyPr/>
          <a:lstStyle/>
          <a:p>
            <a:pPr algn="l"/>
            <a:endParaRPr lang="en-US" sz="2800" b="0" i="0" u="none" strike="noStrike" baseline="0" dirty="0">
              <a:solidFill>
                <a:srgbClr val="0C223F"/>
              </a:solidFill>
              <a:latin typeface="ArialMT"/>
            </a:endParaRPr>
          </a:p>
          <a:p>
            <a:pPr algn="l">
              <a:lnSpc>
                <a:spcPct val="100000"/>
              </a:lnSpc>
            </a:pPr>
            <a:endParaRPr lang="en-US" sz="2800" b="0" i="0" u="none" strike="noStrike" baseline="0" dirty="0">
              <a:solidFill>
                <a:srgbClr val="0C223F"/>
              </a:solidFill>
              <a:latin typeface="Georgia" panose="02040502050405020303" pitchFamily="18" charset="0"/>
            </a:endParaRPr>
          </a:p>
          <a:p>
            <a:pPr algn="l">
              <a:lnSpc>
                <a:spcPct val="100000"/>
              </a:lnSpc>
            </a:pPr>
            <a:endParaRPr lang="en-US" sz="2800" dirty="0">
              <a:solidFill>
                <a:srgbClr val="0C223F"/>
              </a:solidFill>
              <a:latin typeface="Georgia" panose="02040502050405020303" pitchFamily="18" charset="0"/>
            </a:endParaRPr>
          </a:p>
          <a:p>
            <a:pPr algn="l">
              <a:lnSpc>
                <a:spcPct val="100000"/>
              </a:lnSpc>
            </a:pPr>
            <a:endParaRPr lang="en-US" sz="2800" b="0" i="0" u="none" strike="noStrike" baseline="0" dirty="0">
              <a:solidFill>
                <a:srgbClr val="0C223F"/>
              </a:solidFill>
              <a:latin typeface="Georgia" panose="02040502050405020303" pitchFamily="18" charset="0"/>
            </a:endParaRPr>
          </a:p>
          <a:p>
            <a:pPr algn="l">
              <a:lnSpc>
                <a:spcPct val="100000"/>
              </a:lnSpc>
            </a:pPr>
            <a:r>
              <a:rPr lang="en-US" sz="2800" b="0" i="0" u="none" strike="noStrike" baseline="0" dirty="0">
                <a:solidFill>
                  <a:srgbClr val="0C223F"/>
                </a:solidFill>
                <a:latin typeface="Georgia" panose="02040502050405020303" pitchFamily="18" charset="0"/>
              </a:rPr>
              <a:t>• </a:t>
            </a:r>
            <a:r>
              <a:rPr lang="en-US" sz="3200" b="0" i="0" u="none" strike="noStrike" baseline="0" dirty="0">
                <a:solidFill>
                  <a:srgbClr val="0C223F"/>
                </a:solidFill>
                <a:latin typeface="Georgia" panose="02040502050405020303" pitchFamily="18" charset="0"/>
              </a:rPr>
              <a:t>Anxious for real world experience</a:t>
            </a:r>
          </a:p>
          <a:p>
            <a:pPr algn="l">
              <a:lnSpc>
                <a:spcPct val="100000"/>
              </a:lnSpc>
            </a:pPr>
            <a:r>
              <a:rPr lang="en-US" sz="3200" b="0" i="0" u="none" strike="noStrike" baseline="0" dirty="0">
                <a:solidFill>
                  <a:srgbClr val="0C223F"/>
                </a:solidFill>
                <a:latin typeface="Georgia" panose="02040502050405020303" pitchFamily="18" charset="0"/>
              </a:rPr>
              <a:t>• Develop lawyering skills</a:t>
            </a:r>
          </a:p>
          <a:p>
            <a:pPr algn="l">
              <a:lnSpc>
                <a:spcPct val="100000"/>
              </a:lnSpc>
            </a:pPr>
            <a:r>
              <a:rPr lang="en-US" sz="3200" b="0" i="0" u="none" strike="noStrike" baseline="0" dirty="0">
                <a:solidFill>
                  <a:srgbClr val="0C223F"/>
                </a:solidFill>
                <a:latin typeface="Georgia" panose="02040502050405020303" pitchFamily="18" charset="0"/>
              </a:rPr>
              <a:t>• Searching for a career path</a:t>
            </a:r>
          </a:p>
          <a:p>
            <a:pPr algn="l">
              <a:lnSpc>
                <a:spcPct val="100000"/>
              </a:lnSpc>
            </a:pPr>
            <a:r>
              <a:rPr lang="en-US" sz="3200" b="0" i="0" u="none" strike="noStrike" baseline="0" dirty="0">
                <a:solidFill>
                  <a:srgbClr val="0C223F"/>
                </a:solidFill>
                <a:latin typeface="Georgia" panose="02040502050405020303" pitchFamily="18" charset="0"/>
              </a:rPr>
              <a:t>• Build resumé/begin networking in field</a:t>
            </a:r>
          </a:p>
          <a:p>
            <a:pPr algn="l"/>
            <a:endParaRPr lang="en-US" sz="2800" dirty="0"/>
          </a:p>
        </p:txBody>
      </p:sp>
      <p:sp>
        <p:nvSpPr>
          <p:cNvPr id="3" name="Title 2">
            <a:extLst>
              <a:ext uri="{FF2B5EF4-FFF2-40B4-BE49-F238E27FC236}">
                <a16:creationId xmlns:a16="http://schemas.microsoft.com/office/drawing/2014/main" id="{4FC6E03B-2A09-5709-E888-8E03AC6BAFBD}"/>
              </a:ext>
            </a:extLst>
          </p:cNvPr>
          <p:cNvSpPr>
            <a:spLocks noGrp="1"/>
          </p:cNvSpPr>
          <p:nvPr>
            <p:ph type="title"/>
          </p:nvPr>
        </p:nvSpPr>
        <p:spPr/>
        <p:txBody>
          <a:bodyPr/>
          <a:lstStyle/>
          <a:p>
            <a:r>
              <a:rPr lang="en-US" dirty="0"/>
              <a:t>The Student’s Perspective:</a:t>
            </a:r>
          </a:p>
        </p:txBody>
      </p:sp>
      <p:sp>
        <p:nvSpPr>
          <p:cNvPr id="6" name="TextBox 5">
            <a:extLst>
              <a:ext uri="{FF2B5EF4-FFF2-40B4-BE49-F238E27FC236}">
                <a16:creationId xmlns:a16="http://schemas.microsoft.com/office/drawing/2014/main" id="{28300FEF-3155-30C2-3820-1290D48DB015}"/>
              </a:ext>
            </a:extLst>
          </p:cNvPr>
          <p:cNvSpPr txBox="1"/>
          <p:nvPr/>
        </p:nvSpPr>
        <p:spPr>
          <a:xfrm>
            <a:off x="4029558" y="6961288"/>
            <a:ext cx="7209941" cy="230832"/>
          </a:xfrm>
          <a:prstGeom prst="rect">
            <a:avLst/>
          </a:prstGeom>
          <a:noFill/>
        </p:spPr>
        <p:txBody>
          <a:bodyPr wrap="square" rtlCol="0">
            <a:spAutoFit/>
          </a:bodyPr>
          <a:lstStyle/>
          <a:p>
            <a:r>
              <a:rPr lang="en-US" sz="900">
                <a:hlinkClick r:id="rId3" tooltip="https://www.thebluediamondgallery.com/handwriting/m/motivation.html"/>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3853915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6E03B-2A09-5709-E888-8E03AC6BAFBD}"/>
              </a:ext>
            </a:extLst>
          </p:cNvPr>
          <p:cNvSpPr>
            <a:spLocks noGrp="1"/>
          </p:cNvSpPr>
          <p:nvPr>
            <p:ph type="title"/>
          </p:nvPr>
        </p:nvSpPr>
        <p:spPr/>
        <p:txBody>
          <a:bodyPr/>
          <a:lstStyle/>
          <a:p>
            <a:r>
              <a:rPr lang="en-US" dirty="0"/>
              <a:t>Student Voices: They love externships!</a:t>
            </a:r>
          </a:p>
        </p:txBody>
      </p:sp>
      <p:sp>
        <p:nvSpPr>
          <p:cNvPr id="7" name="Text Placeholder 6">
            <a:extLst>
              <a:ext uri="{FF2B5EF4-FFF2-40B4-BE49-F238E27FC236}">
                <a16:creationId xmlns:a16="http://schemas.microsoft.com/office/drawing/2014/main" id="{2078FB6D-C2E6-A9CA-B9EA-E5665246C92C}"/>
              </a:ext>
            </a:extLst>
          </p:cNvPr>
          <p:cNvSpPr>
            <a:spLocks noGrp="1"/>
          </p:cNvSpPr>
          <p:nvPr>
            <p:ph type="body" idx="1"/>
          </p:nvPr>
        </p:nvSpPr>
        <p:spPr>
          <a:xfrm>
            <a:off x="569468" y="2189263"/>
            <a:ext cx="10515600" cy="3790483"/>
          </a:xfrm>
        </p:spPr>
        <p:txBody>
          <a:bodyPr/>
          <a:lstStyle/>
          <a:p>
            <a:r>
              <a:rPr lang="en-US" sz="2400" dirty="0"/>
              <a:t>“I think that my placement, as much, if not more than law school itself has contributed to my development. My placement has permitted constant hands on learning, which is how I learn best. I have learned what writing is appreciated and appropriate for certain assignments. I have learned how to craft relationships with my colleagues, and how to communicate with confidence with clients. My experience at [my agency] has been invaluable.”</a:t>
            </a:r>
          </a:p>
          <a:p>
            <a:endParaRPr lang="en-US" sz="2400" dirty="0"/>
          </a:p>
          <a:p>
            <a:r>
              <a:rPr lang="en-US" sz="2400" dirty="0">
                <a:solidFill>
                  <a:srgbClr val="FF0000"/>
                </a:solidFill>
              </a:rPr>
              <a:t>“I felt that it built my confidence. As I watched other lawyers in the court, I took mental notes of how they did their jobs, who I thought did theirs the best, and how I can emulate that as a lawyer myself. I am nervous about needing to speak in court and argue my case, but after watching it for weeks, it helped build the confidence that I can do it well.”</a:t>
            </a:r>
          </a:p>
        </p:txBody>
      </p:sp>
    </p:spTree>
    <p:extLst>
      <p:ext uri="{BB962C8B-B14F-4D97-AF65-F5344CB8AC3E}">
        <p14:creationId xmlns:p14="http://schemas.microsoft.com/office/powerpoint/2010/main" val="2282703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6E03B-2A09-5709-E888-8E03AC6BAFBD}"/>
              </a:ext>
            </a:extLst>
          </p:cNvPr>
          <p:cNvSpPr>
            <a:spLocks noGrp="1"/>
          </p:cNvSpPr>
          <p:nvPr>
            <p:ph type="title"/>
          </p:nvPr>
        </p:nvSpPr>
        <p:spPr/>
        <p:txBody>
          <a:bodyPr/>
          <a:lstStyle/>
          <a:p>
            <a:r>
              <a:rPr lang="en-US" dirty="0"/>
              <a:t>Student Voices:  </a:t>
            </a:r>
          </a:p>
        </p:txBody>
      </p:sp>
      <p:sp>
        <p:nvSpPr>
          <p:cNvPr id="7" name="Text Placeholder 6">
            <a:extLst>
              <a:ext uri="{FF2B5EF4-FFF2-40B4-BE49-F238E27FC236}">
                <a16:creationId xmlns:a16="http://schemas.microsoft.com/office/drawing/2014/main" id="{2078FB6D-C2E6-A9CA-B9EA-E5665246C92C}"/>
              </a:ext>
            </a:extLst>
          </p:cNvPr>
          <p:cNvSpPr>
            <a:spLocks noGrp="1"/>
          </p:cNvSpPr>
          <p:nvPr>
            <p:ph type="body" idx="1"/>
          </p:nvPr>
        </p:nvSpPr>
        <p:spPr>
          <a:xfrm>
            <a:off x="569468" y="2189263"/>
            <a:ext cx="10515600" cy="3790483"/>
          </a:xfrm>
        </p:spPr>
        <p:txBody>
          <a:bodyPr/>
          <a:lstStyle/>
          <a:p>
            <a:r>
              <a:rPr lang="en-US" sz="2400" dirty="0">
                <a:solidFill>
                  <a:srgbClr val="00B050"/>
                </a:solidFill>
              </a:rPr>
              <a:t>“It has really shaped and hammered home what I want to do. This experience has taught me the difference between state and federal courts, the difference in their practice, and how to succeed in both. This has also help me realize that I much prefer working in the public interest sphere and hope to do more public interest work in the future.”</a:t>
            </a:r>
          </a:p>
          <a:p>
            <a:r>
              <a:rPr lang="en-US" sz="2400" dirty="0">
                <a:solidFill>
                  <a:srgbClr val="005BBB"/>
                </a:solidFill>
              </a:rPr>
              <a:t>“The biggest contribution my externship made to my development as a lawyer was to my confidence that I had chosen the right field. Dealing with the difficulties of imposter syndrome has been a challenge for me throughout law school, especially as a first generation student, and I have long been concerned about whether I am right for the field or not. Getting to get directly involved in work at my placement allowed me to confirm that not only is this work that I am capable of doing, but it is also work that I am good at and can be of use to people with.”</a:t>
            </a:r>
          </a:p>
          <a:p>
            <a:endParaRPr lang="en-US" sz="2400" dirty="0"/>
          </a:p>
          <a:p>
            <a:endParaRPr lang="en-US" sz="2400" dirty="0"/>
          </a:p>
        </p:txBody>
      </p:sp>
    </p:spTree>
    <p:extLst>
      <p:ext uri="{BB962C8B-B14F-4D97-AF65-F5344CB8AC3E}">
        <p14:creationId xmlns:p14="http://schemas.microsoft.com/office/powerpoint/2010/main" val="1800136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8368" y="1490663"/>
            <a:ext cx="6638544" cy="1051059"/>
          </a:xfrm>
        </p:spPr>
        <p:txBody>
          <a:bodyPr/>
          <a:lstStyle/>
          <a:p>
            <a:r>
              <a:rPr lang="en-US" dirty="0"/>
              <a:t>Facilitators</a:t>
            </a:r>
          </a:p>
        </p:txBody>
      </p:sp>
      <p:sp>
        <p:nvSpPr>
          <p:cNvPr id="3" name="Subtitle 2"/>
          <p:cNvSpPr>
            <a:spLocks noGrp="1"/>
          </p:cNvSpPr>
          <p:nvPr>
            <p:ph type="subTitle" idx="1"/>
          </p:nvPr>
        </p:nvSpPr>
        <p:spPr>
          <a:xfrm>
            <a:off x="658368" y="3040439"/>
            <a:ext cx="6638544" cy="2212976"/>
          </a:xfrm>
        </p:spPr>
        <p:txBody>
          <a:bodyPr>
            <a:noAutofit/>
          </a:bodyPr>
          <a:lstStyle/>
          <a:p>
            <a:r>
              <a:rPr lang="en-US" b="1" dirty="0"/>
              <a:t>Lisa Patterson,</a:t>
            </a:r>
          </a:p>
          <a:p>
            <a:pPr marL="0" marR="0">
              <a:spcBef>
                <a:spcPts val="0"/>
              </a:spcBef>
              <a:spcAft>
                <a:spcPts val="0"/>
              </a:spcAft>
            </a:pPr>
            <a:r>
              <a:rPr lang="en-US" kern="0" dirty="0">
                <a:effectLst/>
                <a:latin typeface="Georgia" panose="02040502050405020303" pitchFamily="18" charset="0"/>
                <a:ea typeface="Times New Roman" panose="02020603050405020304" pitchFamily="18" charset="0"/>
                <a:cs typeface="Times New Roman" panose="02020603050405020304" pitchFamily="18" charset="0"/>
              </a:rPr>
              <a:t>Program Director for Externships, Public Interest</a:t>
            </a:r>
            <a:r>
              <a:rPr lang="en-US" kern="0" dirty="0">
                <a:effectLst/>
                <a:latin typeface="Georgia" panose="02040502050405020303" pitchFamily="18" charset="0"/>
                <a:ea typeface="Times New Roman" panose="02020603050405020304" pitchFamily="18" charset="0"/>
              </a:rPr>
              <a:t> and Access to Justice Initiatives</a:t>
            </a:r>
          </a:p>
          <a:p>
            <a:pPr marL="0" marR="0">
              <a:spcBef>
                <a:spcPts val="0"/>
              </a:spcBef>
              <a:spcAft>
                <a:spcPts val="0"/>
              </a:spcAft>
            </a:pPr>
            <a:endParaRPr lang="en-US" b="1" kern="0" dirty="0">
              <a:latin typeface="Georgia" panose="02040502050405020303" pitchFamily="18" charset="0"/>
            </a:endParaRPr>
          </a:p>
          <a:p>
            <a:pPr marL="0" marR="0">
              <a:spcBef>
                <a:spcPts val="0"/>
              </a:spcBef>
              <a:spcAft>
                <a:spcPts val="0"/>
              </a:spcAft>
            </a:pPr>
            <a:r>
              <a:rPr lang="en-US" b="1" kern="0" dirty="0">
                <a:latin typeface="Georgia" panose="02040502050405020303" pitchFamily="18" charset="0"/>
              </a:rPr>
              <a:t>Dawn Skopinski,</a:t>
            </a:r>
          </a:p>
          <a:p>
            <a:pPr marL="0" marR="0">
              <a:spcBef>
                <a:spcPts val="0"/>
              </a:spcBef>
              <a:spcAft>
                <a:spcPts val="0"/>
              </a:spcAft>
            </a:pPr>
            <a:r>
              <a:rPr lang="en-US" dirty="0">
                <a:latin typeface="Georgia" panose="02040502050405020303" pitchFamily="18" charset="0"/>
              </a:rPr>
              <a:t>Associate Director of the Advocacy Institute; Associate Director for Experiential Learning</a:t>
            </a:r>
          </a:p>
        </p:txBody>
      </p:sp>
    </p:spTree>
    <p:extLst>
      <p:ext uri="{BB962C8B-B14F-4D97-AF65-F5344CB8AC3E}">
        <p14:creationId xmlns:p14="http://schemas.microsoft.com/office/powerpoint/2010/main" val="3761673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6E03B-2A09-5709-E888-8E03AC6BAFBD}"/>
              </a:ext>
            </a:extLst>
          </p:cNvPr>
          <p:cNvSpPr>
            <a:spLocks noGrp="1"/>
          </p:cNvSpPr>
          <p:nvPr>
            <p:ph type="title"/>
          </p:nvPr>
        </p:nvSpPr>
        <p:spPr/>
        <p:txBody>
          <a:bodyPr/>
          <a:lstStyle/>
          <a:p>
            <a:r>
              <a:rPr lang="en-US" dirty="0"/>
              <a:t>Student Voices:  </a:t>
            </a:r>
          </a:p>
        </p:txBody>
      </p:sp>
      <p:sp>
        <p:nvSpPr>
          <p:cNvPr id="7" name="Text Placeholder 6">
            <a:extLst>
              <a:ext uri="{FF2B5EF4-FFF2-40B4-BE49-F238E27FC236}">
                <a16:creationId xmlns:a16="http://schemas.microsoft.com/office/drawing/2014/main" id="{2078FB6D-C2E6-A9CA-B9EA-E5665246C92C}"/>
              </a:ext>
            </a:extLst>
          </p:cNvPr>
          <p:cNvSpPr>
            <a:spLocks noGrp="1"/>
          </p:cNvSpPr>
          <p:nvPr>
            <p:ph type="body" idx="1"/>
          </p:nvPr>
        </p:nvSpPr>
        <p:spPr>
          <a:xfrm>
            <a:off x="838200" y="2140168"/>
            <a:ext cx="10515600" cy="3790483"/>
          </a:xfrm>
        </p:spPr>
        <p:txBody>
          <a:bodyPr/>
          <a:lstStyle/>
          <a:p>
            <a:r>
              <a:rPr lang="en-US" sz="2400" dirty="0">
                <a:solidFill>
                  <a:schemeClr val="accent3"/>
                </a:solidFill>
              </a:rPr>
              <a:t>“My development as a lawyer, and a professional have grown immensely in the past few months. Though I would not have previously labeled myself as "immature" in the workplace, I could easily see how I needed this experience to appreciate a more difficult work environment and how to deal with complex situations independently, in a mature manner.”</a:t>
            </a:r>
          </a:p>
          <a:p>
            <a:r>
              <a:rPr lang="en-US" sz="2400" dirty="0">
                <a:solidFill>
                  <a:schemeClr val="accent5"/>
                </a:solidFill>
              </a:rPr>
              <a:t>“I think it was critical in my development as a lawyer. I was able to become comfortable speaking with clients, which is something that I would not have been able to do through my other legal experiences, and I know that it is something that I know I will have to do as a practicing attorney.”</a:t>
            </a:r>
          </a:p>
          <a:p>
            <a:endParaRPr lang="en-US" sz="2400" dirty="0"/>
          </a:p>
          <a:p>
            <a:r>
              <a:rPr lang="en-US" sz="4400" b="1" dirty="0">
                <a:solidFill>
                  <a:schemeClr val="tx1">
                    <a:lumMod val="50000"/>
                  </a:schemeClr>
                </a:solidFill>
              </a:rPr>
              <a:t>“In two words-   absolutely invaluable.”</a:t>
            </a:r>
          </a:p>
          <a:p>
            <a:endParaRPr lang="en-US" sz="2400" dirty="0"/>
          </a:p>
          <a:p>
            <a:endParaRPr lang="en-US" sz="2400" dirty="0"/>
          </a:p>
        </p:txBody>
      </p:sp>
    </p:spTree>
    <p:extLst>
      <p:ext uri="{BB962C8B-B14F-4D97-AF65-F5344CB8AC3E}">
        <p14:creationId xmlns:p14="http://schemas.microsoft.com/office/powerpoint/2010/main" val="257084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F51320-48A5-8D2F-97E1-A4E84D3D1E03}"/>
              </a:ext>
            </a:extLst>
          </p:cNvPr>
          <p:cNvSpPr>
            <a:spLocks noGrp="1"/>
          </p:cNvSpPr>
          <p:nvPr>
            <p:ph type="body" idx="1"/>
          </p:nvPr>
        </p:nvSpPr>
        <p:spPr>
          <a:xfrm>
            <a:off x="665002" y="2629449"/>
            <a:ext cx="10853707" cy="3648522"/>
          </a:xfrm>
        </p:spPr>
        <p:txBody>
          <a:bodyPr/>
          <a:lstStyle/>
          <a:p>
            <a:pPr algn="l"/>
            <a:r>
              <a:rPr lang="en-US" sz="2800" dirty="0"/>
              <a:t>• First time in a law office? Unfamiliar with protocols, language and expectations.</a:t>
            </a:r>
          </a:p>
          <a:p>
            <a:pPr algn="l"/>
            <a:endParaRPr lang="en-US" sz="2800" dirty="0"/>
          </a:p>
          <a:p>
            <a:pPr algn="l"/>
            <a:r>
              <a:rPr lang="en-US" sz="2800" dirty="0"/>
              <a:t>• Skewed perception of what law </a:t>
            </a:r>
            <a:br>
              <a:rPr lang="en-US" sz="2800" dirty="0"/>
            </a:br>
            <a:r>
              <a:rPr lang="en-US" sz="2800" dirty="0"/>
              <a:t>   practice entails.</a:t>
            </a:r>
          </a:p>
          <a:p>
            <a:pPr algn="l"/>
            <a:endParaRPr lang="en-US" sz="2800" dirty="0"/>
          </a:p>
          <a:p>
            <a:pPr algn="l"/>
            <a:r>
              <a:rPr lang="en-US" sz="2800" dirty="0"/>
              <a:t>• Limited skills development.</a:t>
            </a:r>
          </a:p>
          <a:p>
            <a:pPr algn="l"/>
            <a:endParaRPr lang="en-US" sz="2800" dirty="0"/>
          </a:p>
          <a:p>
            <a:pPr algn="l"/>
            <a:r>
              <a:rPr lang="en-US" sz="2800" dirty="0"/>
              <a:t>• Lack of confidence – Imposter Syndrome.</a:t>
            </a:r>
          </a:p>
        </p:txBody>
      </p:sp>
      <p:sp>
        <p:nvSpPr>
          <p:cNvPr id="3" name="Title 2">
            <a:extLst>
              <a:ext uri="{FF2B5EF4-FFF2-40B4-BE49-F238E27FC236}">
                <a16:creationId xmlns:a16="http://schemas.microsoft.com/office/drawing/2014/main" id="{4FC6E03B-2A09-5709-E888-8E03AC6BAFBD}"/>
              </a:ext>
            </a:extLst>
          </p:cNvPr>
          <p:cNvSpPr>
            <a:spLocks noGrp="1"/>
          </p:cNvSpPr>
          <p:nvPr>
            <p:ph type="title"/>
          </p:nvPr>
        </p:nvSpPr>
        <p:spPr>
          <a:xfrm>
            <a:off x="569467" y="1119322"/>
            <a:ext cx="11410723" cy="716084"/>
          </a:xfrm>
        </p:spPr>
        <p:txBody>
          <a:bodyPr>
            <a:normAutofit fontScale="90000"/>
          </a:bodyPr>
          <a:lstStyle/>
          <a:p>
            <a:r>
              <a:rPr lang="en-US" dirty="0"/>
              <a:t>The Student’s Perspective: Beginners (maybe first generation)</a:t>
            </a:r>
          </a:p>
        </p:txBody>
      </p:sp>
      <p:pic>
        <p:nvPicPr>
          <p:cNvPr id="4" name="Picture 3">
            <a:extLst>
              <a:ext uri="{FF2B5EF4-FFF2-40B4-BE49-F238E27FC236}">
                <a16:creationId xmlns:a16="http://schemas.microsoft.com/office/drawing/2014/main" id="{D5091BBC-1463-385C-BBDF-BF086DED6CD0}"/>
              </a:ext>
            </a:extLst>
          </p:cNvPr>
          <p:cNvPicPr>
            <a:picLocks noChangeAspect="1"/>
          </p:cNvPicPr>
          <p:nvPr/>
        </p:nvPicPr>
        <p:blipFill>
          <a:blip r:embed="rId2"/>
          <a:stretch>
            <a:fillRect/>
          </a:stretch>
        </p:blipFill>
        <p:spPr>
          <a:xfrm>
            <a:off x="7699994" y="3270383"/>
            <a:ext cx="4280196" cy="2848276"/>
          </a:xfrm>
          <a:prstGeom prst="rect">
            <a:avLst/>
          </a:prstGeom>
        </p:spPr>
      </p:pic>
    </p:spTree>
    <p:extLst>
      <p:ext uri="{BB962C8B-B14F-4D97-AF65-F5344CB8AC3E}">
        <p14:creationId xmlns:p14="http://schemas.microsoft.com/office/powerpoint/2010/main" val="904809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F51320-48A5-8D2F-97E1-A4E84D3D1E03}"/>
              </a:ext>
            </a:extLst>
          </p:cNvPr>
          <p:cNvSpPr>
            <a:spLocks noGrp="1"/>
          </p:cNvSpPr>
          <p:nvPr>
            <p:ph type="body" idx="1"/>
          </p:nvPr>
        </p:nvSpPr>
        <p:spPr>
          <a:xfrm>
            <a:off x="569467" y="1972355"/>
            <a:ext cx="10894651" cy="4383337"/>
          </a:xfrm>
        </p:spPr>
        <p:txBody>
          <a:bodyPr/>
          <a:lstStyle/>
          <a:p>
            <a:pPr algn="l"/>
            <a:r>
              <a:rPr lang="en-US" sz="2400" b="0" i="0" u="none" strike="noStrike" baseline="0" dirty="0">
                <a:solidFill>
                  <a:srgbClr val="0C223F"/>
                </a:solidFill>
                <a:latin typeface="Georgia" panose="02040502050405020303" pitchFamily="18" charset="0"/>
              </a:rPr>
              <a:t>Getting Started – Getting an Assignment</a:t>
            </a:r>
          </a:p>
          <a:p>
            <a:pPr marL="800089" lvl="1" indent="-342900">
              <a:buFont typeface="Wingdings" panose="05000000000000000000" pitchFamily="2" charset="2"/>
              <a:buChar char="§"/>
            </a:pPr>
            <a:r>
              <a:rPr lang="en-US" sz="2400" b="0" i="0" u="none" strike="noStrike" baseline="0" dirty="0">
                <a:solidFill>
                  <a:srgbClr val="0C223F"/>
                </a:solidFill>
                <a:latin typeface="Georgia" panose="02040502050405020303" pitchFamily="18" charset="0"/>
              </a:rPr>
              <a:t>Not sure I really understand the issue; not clear on what is expected.  Where does this assignment fit in to a larger matter?</a:t>
            </a:r>
          </a:p>
          <a:p>
            <a:pPr marL="800089" lvl="1" indent="-342900">
              <a:buFont typeface="Wingdings" panose="05000000000000000000" pitchFamily="2" charset="2"/>
              <a:buChar char="§"/>
            </a:pPr>
            <a:r>
              <a:rPr lang="en-US" sz="2400" b="0" i="0" u="none" strike="noStrike" baseline="0" dirty="0">
                <a:solidFill>
                  <a:srgbClr val="0C223F"/>
                </a:solidFill>
                <a:latin typeface="Georgia" panose="02040502050405020303" pitchFamily="18" charset="0"/>
              </a:rPr>
              <a:t>Never done one of these. Where to start? What kind of product? What kind of format?</a:t>
            </a:r>
          </a:p>
          <a:p>
            <a:pPr algn="l"/>
            <a:r>
              <a:rPr lang="en-US" sz="2400" b="0" i="0" u="none" strike="noStrike" baseline="0" dirty="0">
                <a:solidFill>
                  <a:srgbClr val="0C223F"/>
                </a:solidFill>
                <a:latin typeface="Georgia" panose="02040502050405020303" pitchFamily="18" charset="0"/>
              </a:rPr>
              <a:t>Getting Finished</a:t>
            </a:r>
          </a:p>
          <a:p>
            <a:pPr marL="800089" lvl="1" indent="-342900">
              <a:buFont typeface="Wingdings" panose="05000000000000000000" pitchFamily="2" charset="2"/>
              <a:buChar char="§"/>
            </a:pPr>
            <a:r>
              <a:rPr lang="en-US" sz="2400" b="0" i="0" u="none" strike="noStrike" baseline="0" dirty="0">
                <a:solidFill>
                  <a:srgbClr val="0C223F"/>
                </a:solidFill>
                <a:latin typeface="Georgia" panose="02040502050405020303" pitchFamily="18" charset="0"/>
              </a:rPr>
              <a:t>No clear answer; no law on point. What to do?   How do I know when I’ve done enough research? Too much?</a:t>
            </a:r>
          </a:p>
          <a:p>
            <a:pPr marL="800089" lvl="1" indent="-342900">
              <a:buFont typeface="Wingdings" panose="05000000000000000000" pitchFamily="2" charset="2"/>
              <a:buChar char="§"/>
            </a:pPr>
            <a:r>
              <a:rPr lang="en-US" sz="2400" b="0" i="0" u="none" strike="noStrike" baseline="0" dirty="0">
                <a:solidFill>
                  <a:srgbClr val="0C223F"/>
                </a:solidFill>
                <a:latin typeface="Georgia" panose="02040502050405020303" pitchFamily="18" charset="0"/>
              </a:rPr>
              <a:t>My supervisor is so busy – I don’t want to bother her. How often should I report back on my progress?</a:t>
            </a:r>
          </a:p>
          <a:p>
            <a:pPr marL="800089" lvl="1" indent="-342900">
              <a:buFont typeface="Wingdings" panose="05000000000000000000" pitchFamily="2" charset="2"/>
              <a:buChar char="§"/>
            </a:pPr>
            <a:r>
              <a:rPr lang="en-US" sz="2400" b="0" i="0" u="none" strike="noStrike" baseline="0" dirty="0">
                <a:solidFill>
                  <a:srgbClr val="0C223F"/>
                </a:solidFill>
                <a:latin typeface="Georgia" panose="02040502050405020303" pitchFamily="18" charset="0"/>
              </a:rPr>
              <a:t>I don’t want to look stupid.</a:t>
            </a:r>
          </a:p>
          <a:p>
            <a:pPr marL="800089" lvl="1" indent="-342900">
              <a:buFont typeface="Wingdings" panose="05000000000000000000" pitchFamily="2" charset="2"/>
              <a:buChar char="§"/>
            </a:pPr>
            <a:r>
              <a:rPr lang="en-US" sz="2400" b="0" i="0" u="none" strike="noStrike" baseline="0" dirty="0">
                <a:solidFill>
                  <a:srgbClr val="0C223F"/>
                </a:solidFill>
                <a:latin typeface="Georgia" panose="02040502050405020303" pitchFamily="18" charset="0"/>
              </a:rPr>
              <a:t>How to give my supervisor an answer she won’t want to hear.</a:t>
            </a:r>
            <a:endParaRPr lang="en-US" sz="2400" dirty="0">
              <a:latin typeface="Georgia" panose="02040502050405020303" pitchFamily="18" charset="0"/>
            </a:endParaRPr>
          </a:p>
        </p:txBody>
      </p:sp>
      <p:sp>
        <p:nvSpPr>
          <p:cNvPr id="3" name="Title 2">
            <a:extLst>
              <a:ext uri="{FF2B5EF4-FFF2-40B4-BE49-F238E27FC236}">
                <a16:creationId xmlns:a16="http://schemas.microsoft.com/office/drawing/2014/main" id="{4FC6E03B-2A09-5709-E888-8E03AC6BAFBD}"/>
              </a:ext>
            </a:extLst>
          </p:cNvPr>
          <p:cNvSpPr>
            <a:spLocks noGrp="1"/>
          </p:cNvSpPr>
          <p:nvPr>
            <p:ph type="title"/>
          </p:nvPr>
        </p:nvSpPr>
        <p:spPr>
          <a:xfrm>
            <a:off x="569467" y="1072827"/>
            <a:ext cx="10515600" cy="716084"/>
          </a:xfrm>
        </p:spPr>
        <p:txBody>
          <a:bodyPr>
            <a:normAutofit fontScale="90000"/>
          </a:bodyPr>
          <a:lstStyle/>
          <a:p>
            <a:r>
              <a:rPr lang="en-US" dirty="0"/>
              <a:t>The Student’s Perspective: Actual Reported Challenges</a:t>
            </a:r>
          </a:p>
        </p:txBody>
      </p:sp>
    </p:spTree>
    <p:extLst>
      <p:ext uri="{BB962C8B-B14F-4D97-AF65-F5344CB8AC3E}">
        <p14:creationId xmlns:p14="http://schemas.microsoft.com/office/powerpoint/2010/main" val="2065820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F51320-48A5-8D2F-97E1-A4E84D3D1E03}"/>
              </a:ext>
            </a:extLst>
          </p:cNvPr>
          <p:cNvSpPr>
            <a:spLocks noGrp="1"/>
          </p:cNvSpPr>
          <p:nvPr>
            <p:ph type="body" idx="1"/>
          </p:nvPr>
        </p:nvSpPr>
        <p:spPr>
          <a:xfrm>
            <a:off x="569467" y="1818520"/>
            <a:ext cx="10894651" cy="4383337"/>
          </a:xfrm>
        </p:spPr>
        <p:txBody>
          <a:bodyPr/>
          <a:lstStyle/>
          <a:p>
            <a:pPr marL="342900" indent="-342900" algn="l">
              <a:lnSpc>
                <a:spcPct val="100000"/>
              </a:lnSpc>
              <a:buFont typeface="Wingdings" panose="05000000000000000000" pitchFamily="2" charset="2"/>
              <a:buChar char="§"/>
            </a:pPr>
            <a:r>
              <a:rPr lang="en-US" sz="2800" b="0" i="0" u="none" strike="noStrike" baseline="0" dirty="0">
                <a:solidFill>
                  <a:srgbClr val="0C223F"/>
                </a:solidFill>
                <a:latin typeface="Georgia" panose="02040502050405020303" pitchFamily="18" charset="0"/>
              </a:rPr>
              <a:t>Juggling multiple tasks; meeting deadlines.</a:t>
            </a:r>
          </a:p>
          <a:p>
            <a:pPr marL="342900" indent="-342900" algn="l">
              <a:lnSpc>
                <a:spcPct val="100000"/>
              </a:lnSpc>
              <a:buFont typeface="Wingdings" panose="05000000000000000000" pitchFamily="2" charset="2"/>
              <a:buChar char="§"/>
            </a:pPr>
            <a:r>
              <a:rPr lang="en-US" sz="2800" b="0" i="0" u="none" strike="noStrike" baseline="0" dirty="0">
                <a:solidFill>
                  <a:srgbClr val="0C223F"/>
                </a:solidFill>
                <a:latin typeface="Georgia" panose="02040502050405020303" pitchFamily="18" charset="0"/>
              </a:rPr>
              <a:t>No deadline.</a:t>
            </a:r>
          </a:p>
          <a:p>
            <a:pPr marL="342900" indent="-342900" algn="l">
              <a:lnSpc>
                <a:spcPct val="100000"/>
              </a:lnSpc>
              <a:buFont typeface="Wingdings" panose="05000000000000000000" pitchFamily="2" charset="2"/>
              <a:buChar char="§"/>
            </a:pPr>
            <a:r>
              <a:rPr lang="en-US" sz="2800" b="0" i="0" u="none" strike="noStrike" baseline="0" dirty="0">
                <a:solidFill>
                  <a:srgbClr val="0C223F"/>
                </a:solidFill>
                <a:latin typeface="Georgia" panose="02040502050405020303" pitchFamily="18" charset="0"/>
              </a:rPr>
              <a:t>Not enough work.</a:t>
            </a:r>
          </a:p>
          <a:p>
            <a:pPr marL="342900" indent="-342900" algn="l">
              <a:lnSpc>
                <a:spcPct val="100000"/>
              </a:lnSpc>
              <a:buFont typeface="Wingdings" panose="05000000000000000000" pitchFamily="2" charset="2"/>
              <a:buChar char="§"/>
            </a:pPr>
            <a:r>
              <a:rPr lang="en-US" sz="2800" b="0" i="0" u="none" strike="noStrike" baseline="0" dirty="0">
                <a:solidFill>
                  <a:srgbClr val="0C223F"/>
                </a:solidFill>
                <a:latin typeface="Georgia" panose="02040502050405020303" pitchFamily="18" charset="0"/>
              </a:rPr>
              <a:t>Staying in their cubicle/office because they don’t want to bother other busy lawyers in the office.</a:t>
            </a:r>
          </a:p>
          <a:p>
            <a:pPr marL="342900" indent="-342900" algn="l">
              <a:lnSpc>
                <a:spcPct val="100000"/>
              </a:lnSpc>
              <a:buFont typeface="Wingdings" panose="05000000000000000000" pitchFamily="2" charset="2"/>
              <a:buChar char="§"/>
            </a:pPr>
            <a:r>
              <a:rPr lang="en-US" sz="2800" b="0" i="0" u="none" strike="noStrike" baseline="0" dirty="0">
                <a:solidFill>
                  <a:srgbClr val="0C223F"/>
                </a:solidFill>
                <a:latin typeface="Georgia" panose="02040502050405020303" pitchFamily="18" charset="0"/>
              </a:rPr>
              <a:t>Balancing substantive assignments and observation opportunities – watching court, attending meetings.</a:t>
            </a:r>
          </a:p>
          <a:p>
            <a:pPr marL="342900" indent="-342900" algn="l">
              <a:lnSpc>
                <a:spcPct val="100000"/>
              </a:lnSpc>
              <a:buFont typeface="Wingdings" panose="05000000000000000000" pitchFamily="2" charset="2"/>
              <a:buChar char="§"/>
            </a:pPr>
            <a:r>
              <a:rPr lang="en-US" sz="2800" b="0" i="0" u="none" strike="noStrike" baseline="0" dirty="0">
                <a:solidFill>
                  <a:srgbClr val="0C223F"/>
                </a:solidFill>
                <a:latin typeface="Georgia" panose="02040502050405020303" pitchFamily="18" charset="0"/>
              </a:rPr>
              <a:t>Not getting the type or mix of assignments they expected.</a:t>
            </a:r>
          </a:p>
          <a:p>
            <a:pPr marL="342900" indent="-342900" algn="l">
              <a:lnSpc>
                <a:spcPct val="100000"/>
              </a:lnSpc>
              <a:buFont typeface="Wingdings" panose="05000000000000000000" pitchFamily="2" charset="2"/>
              <a:buChar char="§"/>
            </a:pPr>
            <a:r>
              <a:rPr lang="en-US" sz="2800" b="0" i="0" u="none" strike="noStrike" baseline="0" dirty="0">
                <a:solidFill>
                  <a:srgbClr val="0C223F"/>
                </a:solidFill>
                <a:latin typeface="Georgia" panose="02040502050405020303" pitchFamily="18" charset="0"/>
              </a:rPr>
              <a:t>Dealing with emotionally difficult legal matters.</a:t>
            </a:r>
          </a:p>
        </p:txBody>
      </p:sp>
      <p:sp>
        <p:nvSpPr>
          <p:cNvPr id="3" name="Title 2">
            <a:extLst>
              <a:ext uri="{FF2B5EF4-FFF2-40B4-BE49-F238E27FC236}">
                <a16:creationId xmlns:a16="http://schemas.microsoft.com/office/drawing/2014/main" id="{4FC6E03B-2A09-5709-E888-8E03AC6BAFBD}"/>
              </a:ext>
            </a:extLst>
          </p:cNvPr>
          <p:cNvSpPr>
            <a:spLocks noGrp="1"/>
          </p:cNvSpPr>
          <p:nvPr>
            <p:ph type="title"/>
          </p:nvPr>
        </p:nvSpPr>
        <p:spPr>
          <a:xfrm>
            <a:off x="569467" y="1102436"/>
            <a:ext cx="10515600" cy="716084"/>
          </a:xfrm>
        </p:spPr>
        <p:txBody>
          <a:bodyPr>
            <a:noAutofit/>
          </a:bodyPr>
          <a:lstStyle/>
          <a:p>
            <a:r>
              <a:rPr lang="en-US" sz="4000" dirty="0"/>
              <a:t>The Student’s Perspective: More Challenges</a:t>
            </a:r>
          </a:p>
        </p:txBody>
      </p:sp>
    </p:spTree>
    <p:extLst>
      <p:ext uri="{BB962C8B-B14F-4D97-AF65-F5344CB8AC3E}">
        <p14:creationId xmlns:p14="http://schemas.microsoft.com/office/powerpoint/2010/main" val="3733644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F51320-48A5-8D2F-97E1-A4E84D3D1E03}"/>
              </a:ext>
            </a:extLst>
          </p:cNvPr>
          <p:cNvSpPr>
            <a:spLocks noGrp="1"/>
          </p:cNvSpPr>
          <p:nvPr>
            <p:ph type="body" idx="1"/>
          </p:nvPr>
        </p:nvSpPr>
        <p:spPr>
          <a:xfrm>
            <a:off x="349039" y="2527041"/>
            <a:ext cx="10894651" cy="2535116"/>
          </a:xfrm>
        </p:spPr>
        <p:txBody>
          <a:bodyPr/>
          <a:lstStyle/>
          <a:p>
            <a:pPr marL="342900" indent="-342900" algn="l">
              <a:lnSpc>
                <a:spcPct val="100000"/>
              </a:lnSpc>
              <a:buFont typeface="Wingdings" panose="05000000000000000000" pitchFamily="2" charset="2"/>
              <a:buChar char="§"/>
            </a:pPr>
            <a:r>
              <a:rPr lang="en-US" sz="3000" b="0" i="0" u="none" strike="noStrike" baseline="0" dirty="0">
                <a:solidFill>
                  <a:srgbClr val="0C223F"/>
                </a:solidFill>
                <a:latin typeface="Georgia" panose="02040502050405020303" pitchFamily="18" charset="0"/>
              </a:rPr>
              <a:t>I think I did a good job, but I’m not sure.</a:t>
            </a:r>
          </a:p>
          <a:p>
            <a:pPr marL="342900" indent="-342900" algn="l">
              <a:lnSpc>
                <a:spcPct val="100000"/>
              </a:lnSpc>
              <a:buFont typeface="Wingdings" panose="05000000000000000000" pitchFamily="2" charset="2"/>
              <a:buChar char="§"/>
            </a:pPr>
            <a:r>
              <a:rPr lang="en-US" sz="3000" b="0" i="0" u="none" strike="noStrike" baseline="0" dirty="0">
                <a:solidFill>
                  <a:srgbClr val="0C223F"/>
                </a:solidFill>
                <a:latin typeface="Georgia" panose="02040502050405020303" pitchFamily="18" charset="0"/>
              </a:rPr>
              <a:t>I’m not happy with the product/efficiency/timeliness, but </a:t>
            </a:r>
            <a:r>
              <a:rPr lang="en-US" sz="3000" dirty="0">
                <a:solidFill>
                  <a:srgbClr val="0C223F"/>
                </a:solidFill>
                <a:latin typeface="Georgia" panose="02040502050405020303" pitchFamily="18" charset="0"/>
              </a:rPr>
              <a:t>I don’t know how </a:t>
            </a:r>
            <a:r>
              <a:rPr lang="en-US" sz="3000" b="0" i="0" u="none" strike="noStrike" baseline="0" dirty="0">
                <a:solidFill>
                  <a:srgbClr val="0C223F"/>
                </a:solidFill>
                <a:latin typeface="Georgia" panose="02040502050405020303" pitchFamily="18" charset="0"/>
              </a:rPr>
              <a:t>to do better.</a:t>
            </a:r>
          </a:p>
          <a:p>
            <a:pPr marL="342900" indent="-342900" algn="l">
              <a:lnSpc>
                <a:spcPct val="100000"/>
              </a:lnSpc>
              <a:buFont typeface="Wingdings" panose="05000000000000000000" pitchFamily="2" charset="2"/>
              <a:buChar char="§"/>
            </a:pPr>
            <a:r>
              <a:rPr lang="en-US" sz="3000" b="0" i="0" u="none" strike="noStrike" baseline="0" dirty="0">
                <a:solidFill>
                  <a:srgbClr val="0C223F"/>
                </a:solidFill>
                <a:latin typeface="Georgia" panose="02040502050405020303" pitchFamily="18" charset="0"/>
              </a:rPr>
              <a:t>I thought I was a goo</a:t>
            </a:r>
            <a:r>
              <a:rPr lang="en-US" sz="3000" dirty="0">
                <a:solidFill>
                  <a:srgbClr val="0C223F"/>
                </a:solidFill>
                <a:latin typeface="Georgia" panose="02040502050405020303" pitchFamily="18" charset="0"/>
              </a:rPr>
              <a:t>d writer, but they tore my memo apart!</a:t>
            </a:r>
          </a:p>
          <a:p>
            <a:pPr marL="342900" indent="-342900" algn="l">
              <a:lnSpc>
                <a:spcPct val="100000"/>
              </a:lnSpc>
              <a:buFont typeface="Wingdings" panose="05000000000000000000" pitchFamily="2" charset="2"/>
              <a:buChar char="§"/>
            </a:pPr>
            <a:r>
              <a:rPr lang="en-US" sz="3000" dirty="0">
                <a:solidFill>
                  <a:srgbClr val="0C223F"/>
                </a:solidFill>
                <a:latin typeface="Georgia" panose="02040502050405020303" pitchFamily="18" charset="0"/>
              </a:rPr>
              <a:t>Help!  I don’t understand the feedback I got.</a:t>
            </a:r>
            <a:endParaRPr lang="en-US" sz="3000" b="0" i="0" u="none" strike="noStrike" baseline="0" dirty="0">
              <a:solidFill>
                <a:srgbClr val="0C223F"/>
              </a:solidFill>
              <a:latin typeface="Georgia" panose="02040502050405020303" pitchFamily="18" charset="0"/>
            </a:endParaRPr>
          </a:p>
          <a:p>
            <a:pPr marL="342900" indent="-342900" algn="l">
              <a:lnSpc>
                <a:spcPct val="100000"/>
              </a:lnSpc>
              <a:buFont typeface="Wingdings" panose="05000000000000000000" pitchFamily="2" charset="2"/>
              <a:buChar char="§"/>
            </a:pPr>
            <a:r>
              <a:rPr lang="en-US" sz="3000" b="0" i="0" u="none" strike="noStrike" baseline="0" dirty="0">
                <a:solidFill>
                  <a:srgbClr val="0C223F"/>
                </a:solidFill>
                <a:latin typeface="Georgia" panose="02040502050405020303" pitchFamily="18" charset="0"/>
              </a:rPr>
              <a:t>I just get a general “well done.”</a:t>
            </a:r>
          </a:p>
          <a:p>
            <a:pPr marL="342900" indent="-342900" algn="l">
              <a:lnSpc>
                <a:spcPct val="100000"/>
              </a:lnSpc>
              <a:buFont typeface="Wingdings" panose="05000000000000000000" pitchFamily="2" charset="2"/>
              <a:buChar char="§"/>
            </a:pPr>
            <a:r>
              <a:rPr lang="en-US" sz="3000" b="0" i="0" u="none" strike="noStrike" baseline="0" dirty="0">
                <a:solidFill>
                  <a:srgbClr val="0C223F"/>
                </a:solidFill>
                <a:latin typeface="Georgia" panose="02040502050405020303" pitchFamily="18" charset="0"/>
              </a:rPr>
              <a:t>My supervisor is too busy.</a:t>
            </a:r>
          </a:p>
        </p:txBody>
      </p:sp>
      <p:sp>
        <p:nvSpPr>
          <p:cNvPr id="3" name="Title 2">
            <a:extLst>
              <a:ext uri="{FF2B5EF4-FFF2-40B4-BE49-F238E27FC236}">
                <a16:creationId xmlns:a16="http://schemas.microsoft.com/office/drawing/2014/main" id="{4FC6E03B-2A09-5709-E888-8E03AC6BAFBD}"/>
              </a:ext>
            </a:extLst>
          </p:cNvPr>
          <p:cNvSpPr>
            <a:spLocks noGrp="1"/>
          </p:cNvSpPr>
          <p:nvPr>
            <p:ph type="title"/>
          </p:nvPr>
        </p:nvSpPr>
        <p:spPr>
          <a:xfrm>
            <a:off x="569467" y="1102436"/>
            <a:ext cx="5526533" cy="716084"/>
          </a:xfrm>
        </p:spPr>
        <p:txBody>
          <a:bodyPr/>
          <a:lstStyle/>
          <a:p>
            <a:r>
              <a:rPr lang="en-US" dirty="0"/>
              <a:t>The Student’s Perspective:</a:t>
            </a:r>
          </a:p>
        </p:txBody>
      </p:sp>
      <p:pic>
        <p:nvPicPr>
          <p:cNvPr id="5" name="Picture 4" descr="A close-up of words&#10;&#10;Description automatically generated">
            <a:extLst>
              <a:ext uri="{FF2B5EF4-FFF2-40B4-BE49-F238E27FC236}">
                <a16:creationId xmlns:a16="http://schemas.microsoft.com/office/drawing/2014/main" id="{D96DC10C-AE81-CA83-28C3-1A0774FE20E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796364" y="1102436"/>
            <a:ext cx="6283637" cy="1668222"/>
          </a:xfrm>
          <a:prstGeom prst="rect">
            <a:avLst/>
          </a:prstGeom>
        </p:spPr>
      </p:pic>
      <p:sp>
        <p:nvSpPr>
          <p:cNvPr id="6" name="TextBox 5">
            <a:extLst>
              <a:ext uri="{FF2B5EF4-FFF2-40B4-BE49-F238E27FC236}">
                <a16:creationId xmlns:a16="http://schemas.microsoft.com/office/drawing/2014/main" id="{B7B291B9-64C4-7A59-BED1-129E4DD98A05}"/>
              </a:ext>
            </a:extLst>
          </p:cNvPr>
          <p:cNvSpPr txBox="1"/>
          <p:nvPr/>
        </p:nvSpPr>
        <p:spPr>
          <a:xfrm>
            <a:off x="1072892" y="4762568"/>
            <a:ext cx="10046216" cy="230832"/>
          </a:xfrm>
          <a:prstGeom prst="rect">
            <a:avLst/>
          </a:prstGeom>
          <a:noFill/>
        </p:spPr>
        <p:txBody>
          <a:bodyPr wrap="square" rtlCol="0">
            <a:spAutoFit/>
          </a:bodyPr>
          <a:lstStyle/>
          <a:p>
            <a:r>
              <a:rPr lang="en-US" sz="900">
                <a:hlinkClick r:id="rId3" tooltip="https://www.pngall.com/feedback-png/download/33082"/>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3608308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1"/>
          </p:nvPr>
        </p:nvSpPr>
        <p:spPr>
          <a:xfrm>
            <a:off x="1460310" y="2050532"/>
            <a:ext cx="9048466" cy="4554984"/>
          </a:xfrm>
        </p:spPr>
        <p:txBody>
          <a:bodyPr/>
          <a:lstStyle/>
          <a:p>
            <a:pPr algn="ctr"/>
            <a:r>
              <a:rPr lang="en-US" sz="3200" b="1" i="0" u="none" strike="noStrike" baseline="0" dirty="0">
                <a:latin typeface="Times New Roman" panose="02020603050405020304" pitchFamily="18" charset="0"/>
              </a:rPr>
              <a:t> What have you seen and done as a supervisor?  </a:t>
            </a:r>
          </a:p>
          <a:p>
            <a:pPr algn="ctr"/>
            <a:r>
              <a:rPr lang="en-US" sz="3200" b="1" i="0" u="none" strike="noStrike" baseline="0" dirty="0">
                <a:latin typeface="Times New Roman" panose="02020603050405020304" pitchFamily="18" charset="0"/>
              </a:rPr>
              <a:t>Challenges,  Successes, Ideas:</a:t>
            </a:r>
          </a:p>
          <a:p>
            <a:pPr algn="ctr">
              <a:lnSpc>
                <a:spcPct val="100000"/>
              </a:lnSpc>
            </a:pPr>
            <a:r>
              <a:rPr lang="en-US" sz="3200" i="0" u="none" strike="noStrike" baseline="0" dirty="0">
                <a:latin typeface="Georgia" panose="02040502050405020303" pitchFamily="18" charset="0"/>
              </a:rPr>
              <a:t>1. Giving Assignments</a:t>
            </a:r>
          </a:p>
          <a:p>
            <a:pPr algn="ctr">
              <a:lnSpc>
                <a:spcPct val="100000"/>
              </a:lnSpc>
            </a:pPr>
            <a:r>
              <a:rPr lang="en-US" sz="3200" i="0" u="none" strike="noStrike" baseline="0" dirty="0">
                <a:latin typeface="Georgia" panose="02040502050405020303" pitchFamily="18" charset="0"/>
              </a:rPr>
              <a:t>2. </a:t>
            </a:r>
            <a:r>
              <a:rPr lang="en-US" sz="3200" dirty="0">
                <a:latin typeface="Georgia" panose="02040502050405020303" pitchFamily="18" charset="0"/>
              </a:rPr>
              <a:t>Getting Assignments Back</a:t>
            </a:r>
          </a:p>
          <a:p>
            <a:pPr algn="ctr">
              <a:lnSpc>
                <a:spcPct val="100000"/>
              </a:lnSpc>
            </a:pPr>
            <a:r>
              <a:rPr lang="en-US" sz="3200" dirty="0">
                <a:latin typeface="Georgia" panose="02040502050405020303" pitchFamily="18" charset="0"/>
              </a:rPr>
              <a:t>3. Finding Work for Externs</a:t>
            </a:r>
          </a:p>
          <a:p>
            <a:pPr algn="ctr">
              <a:lnSpc>
                <a:spcPct val="100000"/>
              </a:lnSpc>
            </a:pPr>
            <a:r>
              <a:rPr lang="en-US" sz="3200" dirty="0">
                <a:latin typeface="Georgia" panose="02040502050405020303" pitchFamily="18" charset="0"/>
              </a:rPr>
              <a:t>4</a:t>
            </a:r>
            <a:r>
              <a:rPr lang="en-US" sz="3200" i="0" u="none" strike="noStrike" baseline="0" dirty="0">
                <a:latin typeface="Georgia" panose="02040502050405020303" pitchFamily="18" charset="0"/>
              </a:rPr>
              <a:t>. Giving Feedback on Work Product</a:t>
            </a:r>
          </a:p>
          <a:p>
            <a:pPr algn="ctr">
              <a:lnSpc>
                <a:spcPct val="100000"/>
              </a:lnSpc>
            </a:pPr>
            <a:r>
              <a:rPr lang="en-US" sz="3200" dirty="0">
                <a:latin typeface="Georgia" panose="02040502050405020303" pitchFamily="18" charset="0"/>
              </a:rPr>
              <a:t>5. Giving Feedback on Workplace Habits (dress, timeliness, attitude)</a:t>
            </a:r>
          </a:p>
        </p:txBody>
      </p:sp>
      <p:sp>
        <p:nvSpPr>
          <p:cNvPr id="4" name="Title 3"/>
          <p:cNvSpPr>
            <a:spLocks noGrp="1"/>
          </p:cNvSpPr>
          <p:nvPr>
            <p:ph type="title"/>
          </p:nvPr>
        </p:nvSpPr>
        <p:spPr>
          <a:xfrm>
            <a:off x="419342" y="1064949"/>
            <a:ext cx="10515600" cy="716084"/>
          </a:xfrm>
        </p:spPr>
        <p:txBody>
          <a:bodyPr/>
          <a:lstStyle/>
          <a:p>
            <a:r>
              <a:rPr lang="en-US" dirty="0"/>
              <a:t>Group Discussion: 5 minutes</a:t>
            </a:r>
          </a:p>
        </p:txBody>
      </p:sp>
    </p:spTree>
    <p:extLst>
      <p:ext uri="{BB962C8B-B14F-4D97-AF65-F5344CB8AC3E}">
        <p14:creationId xmlns:p14="http://schemas.microsoft.com/office/powerpoint/2010/main" val="1938888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28" y="882521"/>
            <a:ext cx="10515600" cy="868430"/>
          </a:xfrm>
        </p:spPr>
        <p:txBody>
          <a:bodyPr>
            <a:normAutofit/>
          </a:bodyPr>
          <a:lstStyle/>
          <a:p>
            <a:r>
              <a:rPr lang="en-US" dirty="0"/>
              <a:t>Extern Orientation Checklist:</a:t>
            </a:r>
          </a:p>
        </p:txBody>
      </p:sp>
      <p:sp>
        <p:nvSpPr>
          <p:cNvPr id="4" name="Content Placeholder 3"/>
          <p:cNvSpPr>
            <a:spLocks noGrp="1"/>
          </p:cNvSpPr>
          <p:nvPr>
            <p:ph sz="half" idx="2"/>
          </p:nvPr>
        </p:nvSpPr>
        <p:spPr>
          <a:xfrm>
            <a:off x="177420" y="1750952"/>
            <a:ext cx="7533563" cy="4862270"/>
          </a:xfrm>
        </p:spPr>
        <p:txBody>
          <a:bodyPr>
            <a:normAutofit fontScale="85000" lnSpcReduction="20000"/>
          </a:bodyPr>
          <a:lstStyle/>
          <a:p>
            <a:pPr marL="287338" lvl="2">
              <a:lnSpc>
                <a:spcPct val="120000"/>
              </a:lnSpc>
              <a:buFont typeface="Wingdings" panose="05000000000000000000" pitchFamily="2" charset="2"/>
              <a:buChar char="q"/>
            </a:pPr>
            <a:r>
              <a:rPr lang="en-US" sz="2400" dirty="0">
                <a:solidFill>
                  <a:schemeClr val="tx1"/>
                </a:solidFill>
                <a:latin typeface="Georgia" panose="02040502050405020303" pitchFamily="18" charset="0"/>
              </a:rPr>
              <a:t> </a:t>
            </a:r>
            <a:r>
              <a:rPr lang="en-US" sz="2800" dirty="0">
                <a:solidFill>
                  <a:schemeClr val="tx1"/>
                </a:solidFill>
                <a:latin typeface="Georgia" panose="02040502050405020303" pitchFamily="18" charset="0"/>
              </a:rPr>
              <a:t>The function of your agency, office, or organization</a:t>
            </a:r>
          </a:p>
          <a:p>
            <a:pPr marL="287338" lvl="2">
              <a:lnSpc>
                <a:spcPct val="120000"/>
              </a:lnSpc>
              <a:buFont typeface="Wingdings" panose="05000000000000000000" pitchFamily="2" charset="2"/>
              <a:buChar char="q"/>
            </a:pPr>
            <a:r>
              <a:rPr lang="en-US" sz="2800" dirty="0">
                <a:solidFill>
                  <a:schemeClr val="tx1"/>
                </a:solidFill>
                <a:latin typeface="Georgia" panose="02040502050405020303" pitchFamily="18" charset="0"/>
              </a:rPr>
              <a:t> The role of the extern in the office’s functioning</a:t>
            </a:r>
          </a:p>
          <a:p>
            <a:pPr marL="287338" lvl="2">
              <a:lnSpc>
                <a:spcPct val="120000"/>
              </a:lnSpc>
              <a:buFont typeface="Wingdings" panose="05000000000000000000" pitchFamily="2" charset="2"/>
              <a:buChar char="q"/>
            </a:pPr>
            <a:r>
              <a:rPr lang="en-US" sz="2800" dirty="0">
                <a:solidFill>
                  <a:schemeClr val="tx1"/>
                </a:solidFill>
                <a:latin typeface="Georgia" panose="02040502050405020303" pitchFamily="18" charset="0"/>
              </a:rPr>
              <a:t> The nature of the extern’s work</a:t>
            </a:r>
          </a:p>
          <a:p>
            <a:pPr marL="287338" lvl="2">
              <a:lnSpc>
                <a:spcPct val="120000"/>
              </a:lnSpc>
              <a:buFont typeface="Wingdings" panose="05000000000000000000" pitchFamily="2" charset="2"/>
              <a:buChar char="q"/>
            </a:pPr>
            <a:r>
              <a:rPr lang="en-US" sz="2800" dirty="0">
                <a:solidFill>
                  <a:schemeClr val="tx1"/>
                </a:solidFill>
                <a:latin typeface="Georgia" panose="02040502050405020303" pitchFamily="18" charset="0"/>
              </a:rPr>
              <a:t> Relevant office policies and chain-of-command</a:t>
            </a:r>
          </a:p>
          <a:p>
            <a:pPr marL="287338" lvl="2">
              <a:lnSpc>
                <a:spcPct val="120000"/>
              </a:lnSpc>
              <a:buFont typeface="Wingdings" panose="05000000000000000000" pitchFamily="2" charset="2"/>
              <a:buChar char="q"/>
            </a:pPr>
            <a:r>
              <a:rPr lang="en-US" sz="2800" dirty="0">
                <a:solidFill>
                  <a:schemeClr val="tx1"/>
                </a:solidFill>
                <a:latin typeface="Georgia" panose="02040502050405020303" pitchFamily="18" charset="0"/>
              </a:rPr>
              <a:t> Schedule for weekly meetings with the extern</a:t>
            </a:r>
          </a:p>
          <a:p>
            <a:pPr marL="287338" lvl="2">
              <a:lnSpc>
                <a:spcPct val="120000"/>
              </a:lnSpc>
              <a:buFont typeface="Wingdings" panose="05000000000000000000" pitchFamily="2" charset="2"/>
              <a:buChar char="q"/>
            </a:pPr>
            <a:r>
              <a:rPr lang="en-US" sz="2800" dirty="0">
                <a:solidFill>
                  <a:schemeClr val="tx1"/>
                </a:solidFill>
                <a:latin typeface="Georgia" panose="02040502050405020303" pitchFamily="18" charset="0"/>
              </a:rPr>
              <a:t> The extern’s expectations for the externship</a:t>
            </a:r>
          </a:p>
          <a:p>
            <a:pPr marL="287338" lvl="2">
              <a:lnSpc>
                <a:spcPct val="120000"/>
              </a:lnSpc>
              <a:buFont typeface="Wingdings" panose="05000000000000000000" pitchFamily="2" charset="2"/>
              <a:buChar char="q"/>
            </a:pPr>
            <a:r>
              <a:rPr lang="en-US" sz="2800" dirty="0">
                <a:solidFill>
                  <a:schemeClr val="tx1"/>
                </a:solidFill>
                <a:latin typeface="Georgia" panose="02040502050405020303" pitchFamily="18" charset="0"/>
              </a:rPr>
              <a:t> The extern’s work schedule</a:t>
            </a:r>
          </a:p>
          <a:p>
            <a:pPr marL="287338" lvl="2">
              <a:lnSpc>
                <a:spcPct val="120000"/>
              </a:lnSpc>
              <a:buFont typeface="Wingdings" panose="05000000000000000000" pitchFamily="2" charset="2"/>
              <a:buChar char="q"/>
            </a:pPr>
            <a:r>
              <a:rPr lang="en-US" sz="2800" dirty="0">
                <a:solidFill>
                  <a:schemeClr val="tx1"/>
                </a:solidFill>
                <a:latin typeface="Georgia" panose="02040502050405020303" pitchFamily="18" charset="0"/>
              </a:rPr>
              <a:t> Layout of the office and library</a:t>
            </a:r>
          </a:p>
          <a:p>
            <a:pPr marL="287338" lvl="2">
              <a:lnSpc>
                <a:spcPct val="120000"/>
              </a:lnSpc>
              <a:buFont typeface="Wingdings" panose="05000000000000000000" pitchFamily="2" charset="2"/>
              <a:buChar char="q"/>
            </a:pPr>
            <a:r>
              <a:rPr lang="en-US" sz="2800" dirty="0">
                <a:solidFill>
                  <a:schemeClr val="tx1"/>
                </a:solidFill>
                <a:latin typeface="Georgia" panose="02040502050405020303" pitchFamily="18" charset="0"/>
              </a:rPr>
              <a:t> Introduction to others</a:t>
            </a:r>
          </a:p>
          <a:p>
            <a:pPr marL="287338" lvl="2">
              <a:lnSpc>
                <a:spcPct val="120000"/>
              </a:lnSpc>
              <a:buFont typeface="Wingdings" panose="05000000000000000000" pitchFamily="2" charset="2"/>
              <a:buChar char="q"/>
            </a:pPr>
            <a:r>
              <a:rPr lang="en-US" sz="2800" dirty="0">
                <a:solidFill>
                  <a:schemeClr val="tx1"/>
                </a:solidFill>
                <a:latin typeface="Georgia" panose="02040502050405020303" pitchFamily="18" charset="0"/>
              </a:rPr>
              <a:t> The extern’s workspace</a:t>
            </a:r>
          </a:p>
          <a:p>
            <a:pPr marL="287338" lvl="2">
              <a:lnSpc>
                <a:spcPct val="120000"/>
              </a:lnSpc>
              <a:buFont typeface="Wingdings" panose="05000000000000000000" pitchFamily="2" charset="2"/>
              <a:buChar char="q"/>
            </a:pPr>
            <a:r>
              <a:rPr lang="en-US" sz="2800" dirty="0">
                <a:solidFill>
                  <a:schemeClr val="tx1"/>
                </a:solidFill>
                <a:latin typeface="Georgia" panose="02040502050405020303" pitchFamily="18" charset="0"/>
              </a:rPr>
              <a:t> Explanation of the first assignment</a:t>
            </a:r>
          </a:p>
        </p:txBody>
      </p:sp>
      <p:pic>
        <p:nvPicPr>
          <p:cNvPr id="5" name="Picture 4" descr="Cartoon checklist and pencil"/>
          <p:cNvPicPr>
            <a:picLocks noChangeAspect="1"/>
          </p:cNvPicPr>
          <p:nvPr/>
        </p:nvPicPr>
        <p:blipFill>
          <a:blip r:embed="rId3"/>
          <a:srcRect/>
          <a:stretch/>
        </p:blipFill>
        <p:spPr>
          <a:xfrm>
            <a:off x="7222433" y="3130824"/>
            <a:ext cx="4969567" cy="3727176"/>
          </a:xfrm>
          <a:prstGeom prst="rect">
            <a:avLst/>
          </a:prstGeom>
        </p:spPr>
      </p:pic>
    </p:spTree>
    <p:extLst>
      <p:ext uri="{BB962C8B-B14F-4D97-AF65-F5344CB8AC3E}">
        <p14:creationId xmlns:p14="http://schemas.microsoft.com/office/powerpoint/2010/main" val="1002456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Giving Feedback: FAST</a:t>
            </a:r>
          </a:p>
        </p:txBody>
      </p:sp>
      <p:sp>
        <p:nvSpPr>
          <p:cNvPr id="4" name="Content Placeholder 3"/>
          <p:cNvSpPr>
            <a:spLocks noGrp="1"/>
          </p:cNvSpPr>
          <p:nvPr>
            <p:ph sz="half" idx="2"/>
          </p:nvPr>
        </p:nvSpPr>
        <p:spPr>
          <a:xfrm>
            <a:off x="5824728" y="1427141"/>
            <a:ext cx="6102964" cy="2984164"/>
          </a:xfrm>
        </p:spPr>
        <p:txBody>
          <a:bodyPr>
            <a:noAutofit/>
          </a:bodyPr>
          <a:lstStyle/>
          <a:p>
            <a:pPr>
              <a:buFont typeface="+mj-lt"/>
              <a:buAutoNum type="arabicPeriod"/>
            </a:pPr>
            <a:r>
              <a:rPr lang="en-US" sz="2800" dirty="0">
                <a:latin typeface="Georgia" panose="02040502050405020303" pitchFamily="18" charset="0"/>
              </a:rPr>
              <a:t> Frequent—weekly meetings work well to assure the frequency of feedback.</a:t>
            </a:r>
          </a:p>
          <a:p>
            <a:pPr>
              <a:buFont typeface="+mj-lt"/>
              <a:buAutoNum type="arabicPeriod"/>
            </a:pPr>
            <a:r>
              <a:rPr lang="en-US" sz="2800" dirty="0">
                <a:latin typeface="Georgia" panose="02040502050405020303" pitchFamily="18" charset="0"/>
              </a:rPr>
              <a:t> Accurate—address actions or behaviors that need correction, not the person.</a:t>
            </a:r>
          </a:p>
          <a:p>
            <a:pPr>
              <a:buFont typeface="+mj-lt"/>
              <a:buAutoNum type="arabicPeriod"/>
            </a:pPr>
            <a:r>
              <a:rPr lang="en-US" sz="2800" dirty="0">
                <a:latin typeface="Georgia" panose="02040502050405020303" pitchFamily="18" charset="0"/>
              </a:rPr>
              <a:t> Specific—give specific examples of things a student should replicate or improve upon.</a:t>
            </a:r>
          </a:p>
          <a:p>
            <a:pPr>
              <a:buFont typeface="+mj-lt"/>
              <a:buAutoNum type="arabicPeriod"/>
            </a:pPr>
            <a:r>
              <a:rPr lang="en-US" sz="2800" dirty="0">
                <a:latin typeface="Georgia" panose="02040502050405020303" pitchFamily="18" charset="0"/>
              </a:rPr>
              <a:t> Timely—if too much time passes, externs are likely to repeat their mistakes.</a:t>
            </a:r>
          </a:p>
        </p:txBody>
      </p:sp>
      <p:pic>
        <p:nvPicPr>
          <p:cNvPr id="8" name="Content Placeholder 7" descr="People talking in office">
            <a:extLst>
              <a:ext uri="{FF2B5EF4-FFF2-40B4-BE49-F238E27FC236}">
                <a16:creationId xmlns:a16="http://schemas.microsoft.com/office/drawing/2014/main" id="{A330F212-8552-2D78-372E-4EACF4D24022}"/>
              </a:ext>
            </a:extLst>
          </p:cNvPr>
          <p:cNvPicPr>
            <a:picLocks noGrp="1" noChangeAspect="1"/>
          </p:cNvPicPr>
          <p:nvPr>
            <p:ph sz="half" idx="1"/>
          </p:nvPr>
        </p:nvPicPr>
        <p:blipFill>
          <a:blip r:embed="rId3"/>
          <a:stretch>
            <a:fillRect/>
          </a:stretch>
        </p:blipFill>
        <p:spPr>
          <a:xfrm>
            <a:off x="677862" y="2543788"/>
            <a:ext cx="4965741" cy="3310494"/>
          </a:xfrm>
        </p:spPr>
      </p:pic>
    </p:spTree>
    <p:extLst>
      <p:ext uri="{BB962C8B-B14F-4D97-AF65-F5344CB8AC3E}">
        <p14:creationId xmlns:p14="http://schemas.microsoft.com/office/powerpoint/2010/main" val="3792993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Finishing Up</a:t>
            </a:r>
          </a:p>
        </p:txBody>
      </p:sp>
      <p:sp>
        <p:nvSpPr>
          <p:cNvPr id="4" name="Content Placeholder 3"/>
          <p:cNvSpPr>
            <a:spLocks noGrp="1"/>
          </p:cNvSpPr>
          <p:nvPr>
            <p:ph sz="half" idx="2"/>
          </p:nvPr>
        </p:nvSpPr>
        <p:spPr>
          <a:xfrm>
            <a:off x="5824728" y="1316735"/>
            <a:ext cx="6367272" cy="5029473"/>
          </a:xfrm>
        </p:spPr>
        <p:txBody>
          <a:bodyPr>
            <a:noAutofit/>
          </a:bodyPr>
          <a:lstStyle/>
          <a:p>
            <a:pPr>
              <a:buFont typeface="+mj-lt"/>
              <a:buAutoNum type="arabicPeriod"/>
            </a:pPr>
            <a:r>
              <a:rPr lang="en-US" sz="3200" dirty="0">
                <a:solidFill>
                  <a:schemeClr val="tx1"/>
                </a:solidFill>
                <a:latin typeface="Georgia" panose="02040502050405020303" pitchFamily="18" charset="0"/>
              </a:rPr>
              <a:t> Evaluation</a:t>
            </a:r>
          </a:p>
          <a:p>
            <a:pPr>
              <a:buFont typeface="+mj-lt"/>
              <a:buAutoNum type="arabicPeriod"/>
            </a:pPr>
            <a:r>
              <a:rPr lang="en-US" sz="3200" dirty="0">
                <a:solidFill>
                  <a:schemeClr val="tx1"/>
                </a:solidFill>
                <a:latin typeface="Georgia" panose="02040502050405020303" pitchFamily="18" charset="0"/>
              </a:rPr>
              <a:t> Succession plan/wrap up work</a:t>
            </a:r>
          </a:p>
          <a:p>
            <a:pPr>
              <a:buFont typeface="+mj-lt"/>
              <a:buAutoNum type="arabicPeriod"/>
            </a:pPr>
            <a:r>
              <a:rPr lang="en-US" sz="3200" dirty="0">
                <a:solidFill>
                  <a:schemeClr val="tx1"/>
                </a:solidFill>
                <a:latin typeface="Georgia" panose="02040502050405020303" pitchFamily="18" charset="0"/>
              </a:rPr>
              <a:t> Reference/recommendation if appropriate</a:t>
            </a:r>
          </a:p>
          <a:p>
            <a:pPr>
              <a:buFont typeface="+mj-lt"/>
              <a:buAutoNum type="arabicPeriod"/>
            </a:pPr>
            <a:r>
              <a:rPr lang="en-US" sz="3200" dirty="0">
                <a:solidFill>
                  <a:schemeClr val="tx1"/>
                </a:solidFill>
                <a:latin typeface="Georgia" panose="02040502050405020303" pitchFamily="18" charset="0"/>
              </a:rPr>
              <a:t> Conversation about future jobs, network</a:t>
            </a:r>
          </a:p>
          <a:p>
            <a:pPr>
              <a:buFont typeface="+mj-lt"/>
              <a:buAutoNum type="arabicPeriod"/>
            </a:pPr>
            <a:r>
              <a:rPr lang="en-US" sz="3200" dirty="0">
                <a:solidFill>
                  <a:schemeClr val="tx1"/>
                </a:solidFill>
                <a:latin typeface="Georgia" panose="02040502050405020303" pitchFamily="18" charset="0"/>
              </a:rPr>
              <a:t> BAR FORMS</a:t>
            </a:r>
          </a:p>
          <a:p>
            <a:pPr marL="971550" lvl="1" indent="-514350">
              <a:buFont typeface="+mj-lt"/>
              <a:buAutoNum type="alphaLcParenR"/>
            </a:pPr>
            <a:r>
              <a:rPr lang="en-US" sz="3200" dirty="0">
                <a:solidFill>
                  <a:schemeClr val="tx1"/>
                </a:solidFill>
                <a:latin typeface="Georgia" panose="02040502050405020303" pitchFamily="18" charset="0"/>
              </a:rPr>
              <a:t>Pro Bono</a:t>
            </a:r>
          </a:p>
          <a:p>
            <a:pPr marL="971550" lvl="1" indent="-514350">
              <a:buFont typeface="+mj-lt"/>
              <a:buAutoNum type="alphaLcParenR"/>
            </a:pPr>
            <a:r>
              <a:rPr lang="en-US" sz="3200" dirty="0">
                <a:solidFill>
                  <a:schemeClr val="tx1"/>
                </a:solidFill>
                <a:latin typeface="Georgia" panose="02040502050405020303" pitchFamily="18" charset="0"/>
              </a:rPr>
              <a:t>Law-Related Employment</a:t>
            </a:r>
          </a:p>
        </p:txBody>
      </p:sp>
      <p:pic>
        <p:nvPicPr>
          <p:cNvPr id="8" name="Content Placeholder 7" descr="'The End' typed on a typewriter">
            <a:extLst>
              <a:ext uri="{FF2B5EF4-FFF2-40B4-BE49-F238E27FC236}">
                <a16:creationId xmlns:a16="http://schemas.microsoft.com/office/drawing/2014/main" id="{A330F212-8552-2D78-372E-4EACF4D24022}"/>
              </a:ext>
            </a:extLst>
          </p:cNvPr>
          <p:cNvPicPr>
            <a:picLocks noGrp="1" noChangeAspect="1"/>
          </p:cNvPicPr>
          <p:nvPr>
            <p:ph sz="half" idx="1"/>
          </p:nvPr>
        </p:nvPicPr>
        <p:blipFill>
          <a:blip r:embed="rId3"/>
          <a:srcRect/>
          <a:stretch/>
        </p:blipFill>
        <p:spPr>
          <a:xfrm>
            <a:off x="677862" y="2543788"/>
            <a:ext cx="4965741" cy="3310494"/>
          </a:xfrm>
        </p:spPr>
      </p:pic>
    </p:spTree>
    <p:extLst>
      <p:ext uri="{BB962C8B-B14F-4D97-AF65-F5344CB8AC3E}">
        <p14:creationId xmlns:p14="http://schemas.microsoft.com/office/powerpoint/2010/main" val="3342873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Supervisor’s Perspective</a:t>
            </a:r>
          </a:p>
        </p:txBody>
      </p:sp>
      <p:sp>
        <p:nvSpPr>
          <p:cNvPr id="4" name="Content Placeholder 3"/>
          <p:cNvSpPr>
            <a:spLocks noGrp="1"/>
          </p:cNvSpPr>
          <p:nvPr>
            <p:ph sz="half" idx="2"/>
          </p:nvPr>
        </p:nvSpPr>
        <p:spPr>
          <a:xfrm>
            <a:off x="5727788" y="2404902"/>
            <a:ext cx="6073252" cy="3880773"/>
          </a:xfrm>
        </p:spPr>
        <p:txBody>
          <a:bodyPr>
            <a:normAutofit/>
          </a:bodyPr>
          <a:lstStyle/>
          <a:p>
            <a:pPr marL="346075" lvl="2" indent="-342900">
              <a:buFont typeface="Wingdings" panose="05000000000000000000" pitchFamily="2" charset="2"/>
              <a:buChar char="§"/>
            </a:pPr>
            <a:r>
              <a:rPr lang="en-US" sz="3200" dirty="0">
                <a:solidFill>
                  <a:schemeClr val="tx1"/>
                </a:solidFill>
                <a:latin typeface="Georgia" panose="02040502050405020303" pitchFamily="18" charset="0"/>
              </a:rPr>
              <a:t>What are your concerns?</a:t>
            </a:r>
          </a:p>
          <a:p>
            <a:pPr marL="346075" lvl="2" indent="-342900">
              <a:buFont typeface="Wingdings" panose="05000000000000000000" pitchFamily="2" charset="2"/>
              <a:buChar char="§"/>
            </a:pPr>
            <a:r>
              <a:rPr lang="en-US" sz="3200" dirty="0">
                <a:solidFill>
                  <a:schemeClr val="tx1"/>
                </a:solidFill>
                <a:latin typeface="Georgia" panose="02040502050405020303" pitchFamily="18" charset="0"/>
              </a:rPr>
              <a:t>What would you like us to do in the classroom to support you?</a:t>
            </a:r>
          </a:p>
          <a:p>
            <a:pPr marL="346075" lvl="2" indent="-342900">
              <a:buFont typeface="Wingdings" panose="05000000000000000000" pitchFamily="2" charset="2"/>
              <a:buChar char="§"/>
            </a:pPr>
            <a:r>
              <a:rPr lang="en-US" sz="3200" dirty="0">
                <a:solidFill>
                  <a:schemeClr val="tx1"/>
                </a:solidFill>
                <a:latin typeface="Georgia" panose="02040502050405020303" pitchFamily="18" charset="0"/>
              </a:rPr>
              <a:t>What would you like us to tell students?</a:t>
            </a:r>
          </a:p>
          <a:p>
            <a:pPr marL="346075" lvl="2" indent="-342900">
              <a:buFont typeface="Wingdings" panose="05000000000000000000" pitchFamily="2" charset="2"/>
              <a:buChar char="§"/>
            </a:pPr>
            <a:r>
              <a:rPr lang="en-US" sz="3200" dirty="0">
                <a:solidFill>
                  <a:schemeClr val="tx1"/>
                </a:solidFill>
                <a:latin typeface="Georgia" panose="02040502050405020303" pitchFamily="18" charset="0"/>
              </a:rPr>
              <a:t>How can we improve the program?</a:t>
            </a:r>
          </a:p>
        </p:txBody>
      </p:sp>
      <p:pic>
        <p:nvPicPr>
          <p:cNvPr id="5" name="Picture 4" descr="Close-up of raised hands at office training with speaker out of focus in background"/>
          <p:cNvPicPr>
            <a:picLocks noChangeAspect="1"/>
          </p:cNvPicPr>
          <p:nvPr/>
        </p:nvPicPr>
        <p:blipFill>
          <a:blip r:embed="rId3"/>
          <a:srcRect/>
          <a:stretch/>
        </p:blipFill>
        <p:spPr>
          <a:xfrm>
            <a:off x="566928" y="2402006"/>
            <a:ext cx="5160860" cy="3440573"/>
          </a:xfrm>
          <a:prstGeom prst="rect">
            <a:avLst/>
          </a:prstGeom>
        </p:spPr>
      </p:pic>
    </p:spTree>
    <p:extLst>
      <p:ext uri="{BB962C8B-B14F-4D97-AF65-F5344CB8AC3E}">
        <p14:creationId xmlns:p14="http://schemas.microsoft.com/office/powerpoint/2010/main" val="2840736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8368" y="1490663"/>
            <a:ext cx="6638544" cy="1397000"/>
          </a:xfrm>
        </p:spPr>
        <p:txBody>
          <a:bodyPr/>
          <a:lstStyle/>
          <a:p>
            <a:r>
              <a:rPr lang="en-US" dirty="0"/>
              <a:t>WELCOME</a:t>
            </a:r>
          </a:p>
        </p:txBody>
      </p:sp>
      <p:sp>
        <p:nvSpPr>
          <p:cNvPr id="3" name="Subtitle 2"/>
          <p:cNvSpPr>
            <a:spLocks noGrp="1"/>
          </p:cNvSpPr>
          <p:nvPr>
            <p:ph type="subTitle" idx="1"/>
          </p:nvPr>
        </p:nvSpPr>
        <p:spPr/>
        <p:txBody>
          <a:bodyPr/>
          <a:lstStyle/>
          <a:p>
            <a:r>
              <a:rPr lang="en-US" b="1" dirty="0"/>
              <a:t>Kim Diana Connolly,</a:t>
            </a:r>
          </a:p>
          <a:p>
            <a:r>
              <a:rPr lang="en-US" dirty="0"/>
              <a:t>Vice Dean for Advocacy and Experiential Education</a:t>
            </a:r>
          </a:p>
          <a:p>
            <a:r>
              <a:rPr lang="en-US" dirty="0"/>
              <a:t>Director of Clinical Legal Education</a:t>
            </a:r>
          </a:p>
          <a:p>
            <a:endParaRPr lang="en-US" b="1" dirty="0"/>
          </a:p>
        </p:txBody>
      </p:sp>
    </p:spTree>
    <p:extLst>
      <p:ext uri="{BB962C8B-B14F-4D97-AF65-F5344CB8AC3E}">
        <p14:creationId xmlns:p14="http://schemas.microsoft.com/office/powerpoint/2010/main" val="1076185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MT20230914-172049_Recording_1280x720">
            <a:hlinkClick r:id="" action="ppaction://media"/>
            <a:extLst>
              <a:ext uri="{FF2B5EF4-FFF2-40B4-BE49-F238E27FC236}">
                <a16:creationId xmlns:a16="http://schemas.microsoft.com/office/drawing/2014/main" id="{D5F70D44-0553-CB09-AF20-41BC0CE6E6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1143000"/>
            <a:ext cx="8128000" cy="4572000"/>
          </a:xfrm>
          <a:prstGeom prst="rect">
            <a:avLst/>
          </a:prstGeom>
        </p:spPr>
      </p:pic>
    </p:spTree>
    <p:extLst>
      <p:ext uri="{BB962C8B-B14F-4D97-AF65-F5344CB8AC3E}">
        <p14:creationId xmlns:p14="http://schemas.microsoft.com/office/powerpoint/2010/main" val="59814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6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p:txBody>
          <a:bodyPr/>
          <a:lstStyle/>
          <a:p>
            <a:pPr>
              <a:lnSpc>
                <a:spcPct val="100000"/>
              </a:lnSpc>
            </a:pPr>
            <a:r>
              <a:rPr lang="en-US" sz="3200" dirty="0">
                <a:latin typeface="Georgia" panose="02040502050405020303" pitchFamily="18" charset="0"/>
              </a:rPr>
              <a:t>Externship Standards and Requirements</a:t>
            </a:r>
          </a:p>
          <a:p>
            <a:pPr>
              <a:lnSpc>
                <a:spcPct val="100000"/>
              </a:lnSpc>
            </a:pPr>
            <a:r>
              <a:rPr lang="en-US" sz="3200" dirty="0">
                <a:latin typeface="Georgia" panose="02040502050405020303" pitchFamily="18" charset="0"/>
              </a:rPr>
              <a:t>Supervisory Topics:</a:t>
            </a:r>
          </a:p>
          <a:p>
            <a:pPr lvl="1">
              <a:lnSpc>
                <a:spcPct val="100000"/>
              </a:lnSpc>
            </a:pPr>
            <a:r>
              <a:rPr lang="en-US" sz="3200" dirty="0">
                <a:latin typeface="Georgia" panose="02040502050405020303" pitchFamily="18" charset="0"/>
              </a:rPr>
              <a:t>Student Perspective</a:t>
            </a:r>
          </a:p>
          <a:p>
            <a:pPr lvl="1">
              <a:lnSpc>
                <a:spcPct val="100000"/>
              </a:lnSpc>
            </a:pPr>
            <a:r>
              <a:rPr lang="en-US" sz="3200" dirty="0">
                <a:latin typeface="Georgia" panose="02040502050405020303" pitchFamily="18" charset="0"/>
              </a:rPr>
              <a:t>Orientation</a:t>
            </a:r>
          </a:p>
          <a:p>
            <a:pPr lvl="1">
              <a:lnSpc>
                <a:spcPct val="100000"/>
              </a:lnSpc>
            </a:pPr>
            <a:r>
              <a:rPr lang="en-US" sz="3200" dirty="0">
                <a:latin typeface="Georgia" panose="02040502050405020303" pitchFamily="18" charset="0"/>
              </a:rPr>
              <a:t>Feedback/Evaluation</a:t>
            </a:r>
          </a:p>
          <a:p>
            <a:pPr>
              <a:lnSpc>
                <a:spcPct val="100000"/>
              </a:lnSpc>
            </a:pPr>
            <a:r>
              <a:rPr lang="en-US" sz="3200" dirty="0">
                <a:latin typeface="Georgia" panose="02040502050405020303" pitchFamily="18" charset="0"/>
              </a:rPr>
              <a:t>Finishing Up, Bar Forms</a:t>
            </a:r>
          </a:p>
          <a:p>
            <a:pPr>
              <a:lnSpc>
                <a:spcPct val="100000"/>
              </a:lnSpc>
            </a:pPr>
            <a:r>
              <a:rPr lang="en-US" sz="3200" dirty="0">
                <a:latin typeface="Georgia" panose="02040502050405020303" pitchFamily="18" charset="0"/>
              </a:rPr>
              <a:t>Supervisor Feedback</a:t>
            </a:r>
          </a:p>
        </p:txBody>
      </p:sp>
      <p:sp>
        <p:nvSpPr>
          <p:cNvPr id="3" name="Title 2"/>
          <p:cNvSpPr>
            <a:spLocks noGrp="1"/>
          </p:cNvSpPr>
          <p:nvPr>
            <p:ph type="title"/>
          </p:nvPr>
        </p:nvSpPr>
        <p:spPr/>
        <p:txBody>
          <a:bodyPr/>
          <a:lstStyle/>
          <a:p>
            <a:r>
              <a:rPr lang="en-US" dirty="0"/>
              <a:t>Topics for Today</a:t>
            </a:r>
          </a:p>
        </p:txBody>
      </p:sp>
    </p:spTree>
    <p:extLst>
      <p:ext uri="{BB962C8B-B14F-4D97-AF65-F5344CB8AC3E}">
        <p14:creationId xmlns:p14="http://schemas.microsoft.com/office/powerpoint/2010/main" val="383790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69467" y="2189263"/>
            <a:ext cx="11017481" cy="4668737"/>
          </a:xfrm>
        </p:spPr>
        <p:txBody>
          <a:bodyPr/>
          <a:lstStyle/>
          <a:p>
            <a:r>
              <a:rPr lang="en-US" sz="2800" dirty="0">
                <a:latin typeface="Georgia" panose="02040502050405020303" pitchFamily="18" charset="0"/>
              </a:rPr>
              <a:t>Externships and Judicial Externships provide law students with unique legal and public service experience as they work in a variety of courts, government and non-profit organizations for </a:t>
            </a:r>
            <a:r>
              <a:rPr lang="en-US" sz="2800" b="1" dirty="0">
                <a:solidFill>
                  <a:schemeClr val="tx1">
                    <a:lumMod val="50000"/>
                  </a:schemeClr>
                </a:solidFill>
                <a:latin typeface="Georgia" panose="02040502050405020303" pitchFamily="18" charset="0"/>
              </a:rPr>
              <a:t>academic credit</a:t>
            </a:r>
            <a:r>
              <a:rPr lang="en-US" sz="2800" dirty="0">
                <a:latin typeface="Georgia" panose="02040502050405020303" pitchFamily="18" charset="0"/>
              </a:rPr>
              <a:t>. </a:t>
            </a:r>
          </a:p>
          <a:p>
            <a:endParaRPr lang="en-US" sz="2800" dirty="0">
              <a:latin typeface="Georgia" panose="02040502050405020303" pitchFamily="18" charset="0"/>
            </a:endParaRPr>
          </a:p>
          <a:p>
            <a:r>
              <a:rPr lang="en-US" sz="2800" dirty="0">
                <a:latin typeface="Georgia" panose="02040502050405020303" pitchFamily="18" charset="0"/>
              </a:rPr>
              <a:t>The School of Law offers </a:t>
            </a:r>
            <a:br>
              <a:rPr lang="en-US" sz="2800" dirty="0">
                <a:latin typeface="Georgia" panose="02040502050405020303" pitchFamily="18" charset="0"/>
              </a:rPr>
            </a:br>
            <a:r>
              <a:rPr lang="en-US" sz="2800" dirty="0">
                <a:latin typeface="Georgia" panose="02040502050405020303" pitchFamily="18" charset="0"/>
              </a:rPr>
              <a:t>more than sixty externships </a:t>
            </a:r>
            <a:br>
              <a:rPr lang="en-US" sz="2800" dirty="0">
                <a:latin typeface="Georgia" panose="02040502050405020303" pitchFamily="18" charset="0"/>
              </a:rPr>
            </a:br>
            <a:r>
              <a:rPr lang="en-US" sz="2800" dirty="0">
                <a:latin typeface="Georgia" panose="02040502050405020303" pitchFamily="18" charset="0"/>
              </a:rPr>
              <a:t>and judicial externships to students </a:t>
            </a:r>
            <a:br>
              <a:rPr lang="en-US" sz="2800" dirty="0">
                <a:latin typeface="Georgia" panose="02040502050405020303" pitchFamily="18" charset="0"/>
              </a:rPr>
            </a:br>
            <a:r>
              <a:rPr lang="en-US" sz="2800" dirty="0">
                <a:latin typeface="Georgia" panose="02040502050405020303" pitchFamily="18" charset="0"/>
              </a:rPr>
              <a:t>each semester </a:t>
            </a:r>
            <a:br>
              <a:rPr lang="en-US" sz="2800" dirty="0">
                <a:latin typeface="Georgia" panose="02040502050405020303" pitchFamily="18" charset="0"/>
              </a:rPr>
            </a:br>
            <a:br>
              <a:rPr lang="en-US" sz="2800" dirty="0">
                <a:latin typeface="Georgia" panose="02040502050405020303" pitchFamily="18" charset="0"/>
              </a:rPr>
            </a:br>
            <a:r>
              <a:rPr lang="en-US" sz="2800" dirty="0">
                <a:latin typeface="Georgia" panose="02040502050405020303" pitchFamily="18" charset="0"/>
              </a:rPr>
              <a:t>These externships provide </a:t>
            </a:r>
            <a:br>
              <a:rPr lang="en-US" sz="2800" dirty="0">
                <a:latin typeface="Georgia" panose="02040502050405020303" pitchFamily="18" charset="0"/>
              </a:rPr>
            </a:br>
            <a:r>
              <a:rPr lang="en-US" sz="2800" dirty="0">
                <a:latin typeface="Georgia" panose="02040502050405020303" pitchFamily="18" charset="0"/>
              </a:rPr>
              <a:t>enriching opportunities for</a:t>
            </a:r>
            <a:br>
              <a:rPr lang="en-US" sz="2800" dirty="0">
                <a:latin typeface="Georgia" panose="02040502050405020303" pitchFamily="18" charset="0"/>
              </a:rPr>
            </a:br>
            <a:r>
              <a:rPr lang="en-US" sz="2800" dirty="0">
                <a:latin typeface="Georgia" panose="02040502050405020303" pitchFamily="18" charset="0"/>
              </a:rPr>
              <a:t>law students to directly observe the real-world practice of law. </a:t>
            </a:r>
          </a:p>
        </p:txBody>
      </p:sp>
      <p:sp>
        <p:nvSpPr>
          <p:cNvPr id="3" name="Title 2"/>
          <p:cNvSpPr>
            <a:spLocks noGrp="1"/>
          </p:cNvSpPr>
          <p:nvPr>
            <p:ph type="title"/>
          </p:nvPr>
        </p:nvSpPr>
        <p:spPr/>
        <p:txBody>
          <a:bodyPr/>
          <a:lstStyle/>
          <a:p>
            <a:r>
              <a:rPr lang="en-US" dirty="0"/>
              <a:t>What is an Externship?</a:t>
            </a:r>
          </a:p>
        </p:txBody>
      </p:sp>
      <p:pic>
        <p:nvPicPr>
          <p:cNvPr id="12" name="Picture 11" descr="A group of people standing in front of a desk&#10;&#10;Description automatically generated">
            <a:extLst>
              <a:ext uri="{FF2B5EF4-FFF2-40B4-BE49-F238E27FC236}">
                <a16:creationId xmlns:a16="http://schemas.microsoft.com/office/drawing/2014/main" id="{D7CD4C5A-9EB8-9432-F53C-B17B35EF9434}"/>
              </a:ext>
            </a:extLst>
          </p:cNvPr>
          <p:cNvPicPr>
            <a:picLocks noChangeAspect="1"/>
          </p:cNvPicPr>
          <p:nvPr/>
        </p:nvPicPr>
        <p:blipFill rotWithShape="1">
          <a:blip r:embed="rId3"/>
          <a:srcRect l="13755" r="14336"/>
          <a:stretch/>
        </p:blipFill>
        <p:spPr>
          <a:xfrm>
            <a:off x="6275618" y="3670861"/>
            <a:ext cx="5346915" cy="2339053"/>
          </a:xfrm>
          <a:prstGeom prst="rect">
            <a:avLst/>
          </a:prstGeom>
        </p:spPr>
      </p:pic>
    </p:spTree>
    <p:extLst>
      <p:ext uri="{BB962C8B-B14F-4D97-AF65-F5344CB8AC3E}">
        <p14:creationId xmlns:p14="http://schemas.microsoft.com/office/powerpoint/2010/main" val="438157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F51320-48A5-8D2F-97E1-A4E84D3D1E03}"/>
              </a:ext>
            </a:extLst>
          </p:cNvPr>
          <p:cNvSpPr>
            <a:spLocks noGrp="1"/>
          </p:cNvSpPr>
          <p:nvPr>
            <p:ph type="body" idx="1"/>
          </p:nvPr>
        </p:nvSpPr>
        <p:spPr>
          <a:xfrm>
            <a:off x="569467" y="2036884"/>
            <a:ext cx="9038556" cy="4383337"/>
          </a:xfrm>
        </p:spPr>
        <p:txBody>
          <a:bodyPr/>
          <a:lstStyle/>
          <a:p>
            <a:pPr algn="l"/>
            <a:endParaRPr lang="en-US" sz="2800" b="0" i="0" u="none" strike="noStrike" baseline="0" dirty="0">
              <a:solidFill>
                <a:srgbClr val="0C223F"/>
              </a:solidFill>
              <a:latin typeface="ArialMT"/>
            </a:endParaRPr>
          </a:p>
          <a:p>
            <a:pPr marL="457200" indent="-457200" algn="l">
              <a:buFont typeface="Wingdings" panose="05000000000000000000" pitchFamily="2" charset="2"/>
              <a:buChar char="§"/>
            </a:pPr>
            <a:r>
              <a:rPr lang="en-US" sz="2800" b="0" i="0" u="none" strike="noStrike" baseline="0" dirty="0">
                <a:solidFill>
                  <a:schemeClr val="tx1"/>
                </a:solidFill>
                <a:latin typeface="Georgia" panose="02040502050405020303" pitchFamily="18" charset="0"/>
              </a:rPr>
              <a:t>ABA Accreditation Standards </a:t>
            </a:r>
          </a:p>
          <a:p>
            <a:pPr algn="l"/>
            <a:r>
              <a:rPr lang="en-US" sz="2800" dirty="0">
                <a:solidFill>
                  <a:schemeClr val="tx1"/>
                </a:solidFill>
                <a:latin typeface="Georgia" panose="02040502050405020303" pitchFamily="18" charset="0"/>
              </a:rPr>
              <a:t>	-</a:t>
            </a:r>
            <a:r>
              <a:rPr lang="en-US" sz="2800" b="0" i="0" u="none" strike="noStrike" baseline="0" dirty="0">
                <a:solidFill>
                  <a:schemeClr val="tx1"/>
                </a:solidFill>
                <a:latin typeface="Georgia" panose="02040502050405020303" pitchFamily="18" charset="0"/>
              </a:rPr>
              <a:t>6-credit experiential learning requirement </a:t>
            </a:r>
          </a:p>
          <a:p>
            <a:pPr algn="l"/>
            <a:r>
              <a:rPr lang="en-US" sz="2800" dirty="0">
                <a:solidFill>
                  <a:schemeClr val="tx1"/>
                </a:solidFill>
                <a:latin typeface="Georgia" panose="02040502050405020303" pitchFamily="18" charset="0"/>
              </a:rPr>
              <a:t>	-Instruction in Professional Identity Formation </a:t>
            </a:r>
          </a:p>
          <a:p>
            <a:pPr marL="457200" indent="-457200" algn="l">
              <a:buFont typeface="Wingdings" panose="05000000000000000000" pitchFamily="2" charset="2"/>
              <a:buChar char="§"/>
            </a:pPr>
            <a:endParaRPr lang="en-US" sz="2800" b="0" i="0" u="none" strike="noStrike" baseline="0" dirty="0">
              <a:solidFill>
                <a:schemeClr val="tx1"/>
              </a:solidFill>
              <a:latin typeface="Georgia" panose="02040502050405020303" pitchFamily="18" charset="0"/>
            </a:endParaRPr>
          </a:p>
          <a:p>
            <a:pPr marL="457200" indent="-457200" algn="l">
              <a:buFont typeface="Wingdings" panose="05000000000000000000" pitchFamily="2" charset="2"/>
              <a:buChar char="§"/>
            </a:pPr>
            <a:r>
              <a:rPr lang="en-US" sz="2800" b="0" i="0" u="none" strike="noStrike" baseline="0" dirty="0">
                <a:solidFill>
                  <a:schemeClr val="tx1"/>
                </a:solidFill>
                <a:latin typeface="Georgia" panose="02040502050405020303" pitchFamily="18" charset="0"/>
              </a:rPr>
              <a:t>Teach core lawyering competencies</a:t>
            </a:r>
          </a:p>
          <a:p>
            <a:pPr marL="457200" indent="-457200" algn="l">
              <a:buFont typeface="Wingdings" panose="05000000000000000000" pitchFamily="2" charset="2"/>
              <a:buChar char="§"/>
            </a:pPr>
            <a:endParaRPr lang="en-US" sz="2800" b="0" i="0" u="none" strike="noStrike" baseline="0" dirty="0">
              <a:solidFill>
                <a:schemeClr val="tx1"/>
              </a:solidFill>
              <a:latin typeface="Georgia" panose="02040502050405020303" pitchFamily="18" charset="0"/>
            </a:endParaRPr>
          </a:p>
          <a:p>
            <a:pPr marL="457200" indent="-457200" algn="l">
              <a:buFont typeface="Wingdings" panose="05000000000000000000" pitchFamily="2" charset="2"/>
              <a:buChar char="§"/>
            </a:pPr>
            <a:r>
              <a:rPr lang="en-US" sz="2800" b="0" i="0" u="none" strike="noStrike" baseline="0" dirty="0">
                <a:solidFill>
                  <a:schemeClr val="tx1"/>
                </a:solidFill>
                <a:latin typeface="Georgia" panose="02040502050405020303" pitchFamily="18" charset="0"/>
              </a:rPr>
              <a:t>Assist career development</a:t>
            </a:r>
          </a:p>
          <a:p>
            <a:pPr marL="457200" indent="-457200" algn="l">
              <a:buFont typeface="Wingdings" panose="05000000000000000000" pitchFamily="2" charset="2"/>
              <a:buChar char="§"/>
            </a:pPr>
            <a:endParaRPr lang="en-US" sz="2800" dirty="0">
              <a:solidFill>
                <a:schemeClr val="tx1"/>
              </a:solidFill>
              <a:latin typeface="Georgia" panose="02040502050405020303" pitchFamily="18" charset="0"/>
            </a:endParaRPr>
          </a:p>
          <a:p>
            <a:pPr marL="457200" indent="-457200" algn="l">
              <a:buFont typeface="Wingdings" panose="05000000000000000000" pitchFamily="2" charset="2"/>
              <a:buChar char="§"/>
            </a:pPr>
            <a:r>
              <a:rPr lang="en-US" sz="2800" dirty="0">
                <a:solidFill>
                  <a:schemeClr val="tx1"/>
                </a:solidFill>
                <a:latin typeface="Georgia" panose="02040502050405020303" pitchFamily="18" charset="0"/>
              </a:rPr>
              <a:t>Serve the community</a:t>
            </a:r>
          </a:p>
        </p:txBody>
      </p:sp>
      <p:sp>
        <p:nvSpPr>
          <p:cNvPr id="3" name="Title 2">
            <a:extLst>
              <a:ext uri="{FF2B5EF4-FFF2-40B4-BE49-F238E27FC236}">
                <a16:creationId xmlns:a16="http://schemas.microsoft.com/office/drawing/2014/main" id="{4FC6E03B-2A09-5709-E888-8E03AC6BAFBD}"/>
              </a:ext>
            </a:extLst>
          </p:cNvPr>
          <p:cNvSpPr>
            <a:spLocks noGrp="1"/>
          </p:cNvSpPr>
          <p:nvPr>
            <p:ph type="title"/>
          </p:nvPr>
        </p:nvSpPr>
        <p:spPr/>
        <p:txBody>
          <a:bodyPr>
            <a:normAutofit/>
          </a:bodyPr>
          <a:lstStyle/>
          <a:p>
            <a:r>
              <a:rPr lang="en-US" dirty="0"/>
              <a:t>Why offer externships?</a:t>
            </a:r>
          </a:p>
        </p:txBody>
      </p:sp>
      <p:pic>
        <p:nvPicPr>
          <p:cNvPr id="5" name="Graphic 4">
            <a:extLst>
              <a:ext uri="{FF2B5EF4-FFF2-40B4-BE49-F238E27FC236}">
                <a16:creationId xmlns:a16="http://schemas.microsoft.com/office/drawing/2014/main" id="{072D1C88-9805-BC8D-3A3C-9F011346A46C}"/>
              </a:ext>
            </a:extLst>
          </p:cNvPr>
          <p:cNvPicPr>
            <a:picLocks noChangeAspect="1"/>
          </p:cNvPicPr>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8544056" y="1160083"/>
            <a:ext cx="3274809" cy="5459081"/>
          </a:xfrm>
          <a:prstGeom prst="rect">
            <a:avLst/>
          </a:prstGeom>
        </p:spPr>
      </p:pic>
    </p:spTree>
    <p:extLst>
      <p:ext uri="{BB962C8B-B14F-4D97-AF65-F5344CB8AC3E}">
        <p14:creationId xmlns:p14="http://schemas.microsoft.com/office/powerpoint/2010/main" val="2340955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up of two hands&#10;&#10;Description automatically generated">
            <a:extLst>
              <a:ext uri="{FF2B5EF4-FFF2-40B4-BE49-F238E27FC236}">
                <a16:creationId xmlns:a16="http://schemas.microsoft.com/office/drawing/2014/main" id="{BAB94453-4359-0D0D-22B6-41650AB27C5F}"/>
              </a:ext>
            </a:extLst>
          </p:cNvPr>
          <p:cNvPicPr>
            <a:picLocks noGrp="1" noChangeAspect="1"/>
          </p:cNvPicPr>
          <p:nvPr>
            <p:ph type="pic" idx="13"/>
          </p:nvPr>
        </p:nvPicPr>
        <p:blipFill rotWithShape="1">
          <a:blip r:embed="rId2"/>
          <a:srcRect l="17286" r="17286" b="19419"/>
          <a:stretch/>
        </p:blipFill>
        <p:spPr>
          <a:xfrm>
            <a:off x="8499109" y="58003"/>
            <a:ext cx="3692891" cy="3963467"/>
          </a:xfrm>
        </p:spPr>
      </p:pic>
      <p:sp>
        <p:nvSpPr>
          <p:cNvPr id="3" name="Title 2"/>
          <p:cNvSpPr>
            <a:spLocks noGrp="1"/>
          </p:cNvSpPr>
          <p:nvPr>
            <p:ph type="title"/>
          </p:nvPr>
        </p:nvSpPr>
        <p:spPr>
          <a:xfrm>
            <a:off x="569468" y="1088788"/>
            <a:ext cx="4926557" cy="716084"/>
          </a:xfrm>
        </p:spPr>
        <p:txBody>
          <a:bodyPr>
            <a:normAutofit fontScale="90000"/>
          </a:bodyPr>
          <a:lstStyle/>
          <a:p>
            <a:r>
              <a:rPr lang="en-US" dirty="0"/>
              <a:t>Three-Way Partnership</a:t>
            </a:r>
          </a:p>
        </p:txBody>
      </p:sp>
      <p:sp>
        <p:nvSpPr>
          <p:cNvPr id="4" name="Text Placeholder 3"/>
          <p:cNvSpPr>
            <a:spLocks noGrp="1"/>
          </p:cNvSpPr>
          <p:nvPr>
            <p:ph type="body" idx="1"/>
          </p:nvPr>
        </p:nvSpPr>
        <p:spPr>
          <a:xfrm>
            <a:off x="569467" y="1851436"/>
            <a:ext cx="8246987" cy="2768327"/>
          </a:xfrm>
        </p:spPr>
        <p:txBody>
          <a:bodyPr/>
          <a:lstStyle/>
          <a:p>
            <a:pPr algn="l"/>
            <a:r>
              <a:rPr lang="en-US" sz="2800" b="1" i="0" u="none" strike="noStrike" baseline="0" dirty="0">
                <a:solidFill>
                  <a:schemeClr val="tx1">
                    <a:lumMod val="50000"/>
                  </a:schemeClr>
                </a:solidFill>
                <a:latin typeface="ArialMT"/>
              </a:rPr>
              <a:t>Law School Responsibilities</a:t>
            </a:r>
          </a:p>
          <a:p>
            <a:pPr algn="l"/>
            <a:r>
              <a:rPr lang="en-US" sz="2800" b="0" i="0" u="none" strike="noStrike" baseline="0" dirty="0">
                <a:solidFill>
                  <a:srgbClr val="0C223F"/>
                </a:solidFill>
                <a:latin typeface="ArialMT"/>
              </a:rPr>
              <a:t>– Assure educational quality, provide structure and </a:t>
            </a:r>
          </a:p>
          <a:p>
            <a:pPr algn="l"/>
            <a:r>
              <a:rPr lang="en-US" sz="2800" b="0" i="0" u="none" strike="noStrike" baseline="0" dirty="0">
                <a:solidFill>
                  <a:srgbClr val="0C223F"/>
                </a:solidFill>
                <a:latin typeface="ArialMT"/>
              </a:rPr>
              <a:t>reflection, support both students and supervisors</a:t>
            </a:r>
            <a:endParaRPr lang="en-US" sz="2800" dirty="0"/>
          </a:p>
          <a:p>
            <a:pPr algn="l"/>
            <a:r>
              <a:rPr lang="en-US" sz="2800" b="1" i="0" u="none" strike="noStrike" baseline="0" dirty="0">
                <a:solidFill>
                  <a:schemeClr val="tx1">
                    <a:lumMod val="50000"/>
                  </a:schemeClr>
                </a:solidFill>
                <a:latin typeface="ArialMT"/>
              </a:rPr>
              <a:t>Student Responsibilities</a:t>
            </a:r>
          </a:p>
          <a:p>
            <a:pPr algn="l"/>
            <a:r>
              <a:rPr lang="en-US" sz="2800" b="0" i="0" u="none" strike="noStrike" baseline="0" dirty="0">
                <a:solidFill>
                  <a:srgbClr val="0C223F"/>
                </a:solidFill>
                <a:latin typeface="ArialMT"/>
              </a:rPr>
              <a:t>– Effective work performance, ethical conduct, complete required hours, active class participation, reflection</a:t>
            </a:r>
          </a:p>
          <a:p>
            <a:pPr algn="l"/>
            <a:r>
              <a:rPr lang="en-US" sz="2800" b="1" i="0" u="none" strike="noStrike" baseline="0" dirty="0">
                <a:solidFill>
                  <a:schemeClr val="tx1">
                    <a:lumMod val="50000"/>
                  </a:schemeClr>
                </a:solidFill>
                <a:latin typeface="ArialMT"/>
              </a:rPr>
              <a:t>Supervisor Responsibilities</a:t>
            </a:r>
          </a:p>
          <a:p>
            <a:pPr algn="l"/>
            <a:r>
              <a:rPr lang="en-US" sz="2800" b="0" i="0" u="none" strike="noStrike" baseline="0" dirty="0">
                <a:solidFill>
                  <a:srgbClr val="0C223F"/>
                </a:solidFill>
                <a:latin typeface="ArialMT"/>
              </a:rPr>
              <a:t>– Provide orientation, substantial assignments, supervision, evaluation, and feedback</a:t>
            </a:r>
          </a:p>
        </p:txBody>
      </p:sp>
    </p:spTree>
    <p:extLst>
      <p:ext uri="{BB962C8B-B14F-4D97-AF65-F5344CB8AC3E}">
        <p14:creationId xmlns:p14="http://schemas.microsoft.com/office/powerpoint/2010/main" val="1009827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557939" y="2036884"/>
            <a:ext cx="11273777" cy="3732425"/>
          </a:xfrm>
        </p:spPr>
        <p:txBody>
          <a:bodyPr/>
          <a:lstStyle/>
          <a:p>
            <a:pPr marL="50800" indent="0" algn="l">
              <a:buNone/>
            </a:pPr>
            <a:r>
              <a:rPr lang="en-US" sz="2400" i="0" u="none" strike="noStrike" baseline="0" dirty="0">
                <a:solidFill>
                  <a:schemeClr val="tx1"/>
                </a:solidFill>
                <a:latin typeface="Georgia" panose="02040502050405020303" pitchFamily="18" charset="0"/>
              </a:rPr>
              <a:t>Standard 303. CURRICULUM</a:t>
            </a:r>
          </a:p>
          <a:p>
            <a:pPr marL="50800" indent="0" algn="l">
              <a:buNone/>
            </a:pPr>
            <a:r>
              <a:rPr lang="en-US" sz="2400" i="0" u="none" strike="noStrike" baseline="0" dirty="0">
                <a:solidFill>
                  <a:schemeClr val="tx1"/>
                </a:solidFill>
                <a:latin typeface="Georgia" panose="02040502050405020303" pitchFamily="18" charset="0"/>
              </a:rPr>
              <a:t>(a) A law school shall offer a curriculum that requires each student to satisfactorily complete at least the following:</a:t>
            </a:r>
          </a:p>
          <a:p>
            <a:pPr marL="50800" indent="0" algn="l">
              <a:buNone/>
            </a:pPr>
            <a:r>
              <a:rPr lang="en-US" sz="2400" i="0" u="none" strike="noStrike" baseline="0" dirty="0">
                <a:solidFill>
                  <a:schemeClr val="tx1"/>
                </a:solidFill>
                <a:latin typeface="Georgia" panose="02040502050405020303" pitchFamily="18" charset="0"/>
              </a:rPr>
              <a:t>… (3) one or more experiential course(s) totaling at least </a:t>
            </a:r>
            <a:r>
              <a:rPr lang="en-US" sz="2400" i="0" u="none" strike="noStrike" baseline="0" dirty="0">
                <a:solidFill>
                  <a:schemeClr val="tx1"/>
                </a:solidFill>
                <a:highlight>
                  <a:srgbClr val="FFFF00"/>
                </a:highlight>
                <a:latin typeface="Georgia" panose="02040502050405020303" pitchFamily="18" charset="0"/>
              </a:rPr>
              <a:t>six credit hours</a:t>
            </a:r>
            <a:r>
              <a:rPr lang="en-US" sz="2400" i="0" u="none" strike="noStrike" baseline="0" dirty="0">
                <a:solidFill>
                  <a:schemeClr val="tx1"/>
                </a:solidFill>
                <a:latin typeface="Georgia" panose="02040502050405020303" pitchFamily="18" charset="0"/>
              </a:rPr>
              <a:t>. An experiential course must be a simulation course, a law clinic, or a </a:t>
            </a:r>
            <a:r>
              <a:rPr lang="en-US" sz="2400" i="0" u="none" strike="noStrike" baseline="0" dirty="0">
                <a:solidFill>
                  <a:schemeClr val="tx1"/>
                </a:solidFill>
                <a:highlight>
                  <a:srgbClr val="FFFF00"/>
                </a:highlight>
                <a:latin typeface="Georgia" panose="02040502050405020303" pitchFamily="18" charset="0"/>
              </a:rPr>
              <a:t>field placement, </a:t>
            </a:r>
            <a:r>
              <a:rPr lang="en-US" sz="2400" i="0" u="none" strike="noStrike" baseline="0" dirty="0">
                <a:solidFill>
                  <a:schemeClr val="tx1"/>
                </a:solidFill>
                <a:latin typeface="Georgia" panose="02040502050405020303" pitchFamily="18" charset="0"/>
              </a:rPr>
              <a:t>as defined in Standard304.</a:t>
            </a:r>
          </a:p>
          <a:p>
            <a:pPr marL="50800" indent="0" algn="l">
              <a:buNone/>
            </a:pPr>
            <a:r>
              <a:rPr lang="en-US" sz="2400" i="0" u="none" strike="noStrike" baseline="0" dirty="0">
                <a:solidFill>
                  <a:schemeClr val="tx1"/>
                </a:solidFill>
                <a:latin typeface="Georgia" panose="02040502050405020303" pitchFamily="18" charset="0"/>
              </a:rPr>
              <a:t>(b) A law school shall provide substantial opportunities to students for:</a:t>
            </a:r>
          </a:p>
          <a:p>
            <a:pPr algn="l"/>
            <a:r>
              <a:rPr lang="en-US" sz="2400" i="0" u="none" strike="noStrike" baseline="0" dirty="0">
                <a:solidFill>
                  <a:schemeClr val="tx1"/>
                </a:solidFill>
                <a:latin typeface="Georgia" panose="02040502050405020303" pitchFamily="18" charset="0"/>
              </a:rPr>
              <a:t>(1) law clinics or </a:t>
            </a:r>
            <a:r>
              <a:rPr lang="en-US" sz="2400" i="0" u="none" strike="noStrike" baseline="0" dirty="0">
                <a:solidFill>
                  <a:schemeClr val="tx1"/>
                </a:solidFill>
                <a:highlight>
                  <a:srgbClr val="FFFF00"/>
                </a:highlight>
                <a:latin typeface="Georgia" panose="02040502050405020303" pitchFamily="18" charset="0"/>
              </a:rPr>
              <a:t>field placement(s);</a:t>
            </a:r>
          </a:p>
          <a:p>
            <a:pPr algn="l"/>
            <a:r>
              <a:rPr lang="en-US" sz="2400" dirty="0">
                <a:solidFill>
                  <a:schemeClr val="tx1"/>
                </a:solidFill>
                <a:latin typeface="Georgia" panose="02040502050405020303" pitchFamily="18" charset="0"/>
              </a:rPr>
              <a:t>(2) student participation in </a:t>
            </a:r>
            <a:r>
              <a:rPr lang="en-US" sz="2400" dirty="0">
                <a:solidFill>
                  <a:schemeClr val="tx1"/>
                </a:solidFill>
                <a:highlight>
                  <a:srgbClr val="FFFF00"/>
                </a:highlight>
                <a:latin typeface="Georgia" panose="02040502050405020303" pitchFamily="18" charset="0"/>
              </a:rPr>
              <a:t>pro bono legal services</a:t>
            </a:r>
            <a:r>
              <a:rPr lang="en-US" sz="2400" dirty="0">
                <a:solidFill>
                  <a:schemeClr val="tx1"/>
                </a:solidFill>
                <a:latin typeface="Georgia" panose="02040502050405020303" pitchFamily="18" charset="0"/>
              </a:rPr>
              <a:t>, including law-related public service activities; and </a:t>
            </a:r>
          </a:p>
          <a:p>
            <a:pPr algn="l"/>
            <a:r>
              <a:rPr lang="en-US" sz="2400" dirty="0">
                <a:solidFill>
                  <a:schemeClr val="tx1"/>
                </a:solidFill>
                <a:latin typeface="Georgia" panose="02040502050405020303" pitchFamily="18" charset="0"/>
              </a:rPr>
              <a:t>(3) the </a:t>
            </a:r>
            <a:r>
              <a:rPr lang="en-US" sz="2400" dirty="0">
                <a:solidFill>
                  <a:schemeClr val="tx1"/>
                </a:solidFill>
                <a:highlight>
                  <a:srgbClr val="FFFF00"/>
                </a:highlight>
                <a:latin typeface="Georgia" panose="02040502050405020303" pitchFamily="18" charset="0"/>
              </a:rPr>
              <a:t>development of a professional identity</a:t>
            </a:r>
            <a:r>
              <a:rPr lang="en-US" sz="2400" dirty="0">
                <a:solidFill>
                  <a:schemeClr val="tx1"/>
                </a:solidFill>
                <a:latin typeface="Georgia" panose="02040502050405020303" pitchFamily="18" charset="0"/>
              </a:rPr>
              <a:t>. </a:t>
            </a:r>
            <a:endParaRPr lang="en-US" sz="2400" dirty="0">
              <a:solidFill>
                <a:schemeClr val="tx1"/>
              </a:solidFill>
              <a:highlight>
                <a:srgbClr val="FFFF00"/>
              </a:highlight>
              <a:latin typeface="Georgia" panose="02040502050405020303" pitchFamily="18" charset="0"/>
            </a:endParaRPr>
          </a:p>
        </p:txBody>
      </p:sp>
      <p:sp>
        <p:nvSpPr>
          <p:cNvPr id="3" name="Title 2"/>
          <p:cNvSpPr>
            <a:spLocks noGrp="1"/>
          </p:cNvSpPr>
          <p:nvPr>
            <p:ph type="title"/>
          </p:nvPr>
        </p:nvSpPr>
        <p:spPr>
          <a:xfrm>
            <a:off x="557939" y="1154128"/>
            <a:ext cx="10538658" cy="716084"/>
          </a:xfrm>
        </p:spPr>
        <p:txBody>
          <a:bodyPr>
            <a:normAutofit fontScale="90000"/>
          </a:bodyPr>
          <a:lstStyle/>
          <a:p>
            <a:r>
              <a:rPr lang="en-US" dirty="0"/>
              <a:t>ABA Standards and Requirements: </a:t>
            </a:r>
            <a:br>
              <a:rPr lang="en-US" dirty="0"/>
            </a:br>
            <a:r>
              <a:rPr lang="en-US" dirty="0"/>
              <a:t>			Experiential Courses Required!</a:t>
            </a:r>
          </a:p>
        </p:txBody>
      </p:sp>
    </p:spTree>
    <p:extLst>
      <p:ext uri="{BB962C8B-B14F-4D97-AF65-F5344CB8AC3E}">
        <p14:creationId xmlns:p14="http://schemas.microsoft.com/office/powerpoint/2010/main" val="2019086946"/>
      </p:ext>
    </p:extLst>
  </p:cSld>
  <p:clrMapOvr>
    <a:masterClrMapping/>
  </p:clrMapOvr>
</p:sld>
</file>

<file path=ppt/theme/theme1.xml><?xml version="1.0" encoding="utf-8"?>
<a:theme xmlns:a="http://schemas.openxmlformats.org/drawingml/2006/main" name="UB Powerpoint Template">
  <a:themeElements>
    <a:clrScheme name="UB Color Palette">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WIDE" id="{320877F5-9057-5044-9670-55C377C33490}" vid="{043CC7DF-15AC-0F49-A0D1-304573C219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FD7885CF41324D93048C4A12AAE4A1" ma:contentTypeVersion="14" ma:contentTypeDescription="Create a new document." ma:contentTypeScope="" ma:versionID="47463876d88553366155385a20ec3704">
  <xsd:schema xmlns:xsd="http://www.w3.org/2001/XMLSchema" xmlns:xs="http://www.w3.org/2001/XMLSchema" xmlns:p="http://schemas.microsoft.com/office/2006/metadata/properties" xmlns:ns2="4241c404-c706-4855-9b17-a2fcf533ee24" xmlns:ns3="546f41cf-e5ef-4ad1-8431-aae674d49b99" targetNamespace="http://schemas.microsoft.com/office/2006/metadata/properties" ma:root="true" ma:fieldsID="132e2b6016d03112ea2026c7741831e9" ns2:_="" ns3:_="">
    <xsd:import namespace="4241c404-c706-4855-9b17-a2fcf533ee24"/>
    <xsd:import namespace="546f41cf-e5ef-4ad1-8431-aae674d49b9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41c404-c706-4855-9b17-a2fcf533ee2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a38b00be-7f4f-4522-a746-0bf6503b44d0}" ma:internalName="TaxCatchAll" ma:showField="CatchAllData" ma:web="4241c404-c706-4855-9b17-a2fcf533ee2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46f41cf-e5ef-4ad1-8431-aae674d49b9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99c2756-c3f8-4113-8c05-ab1a31d0654c"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6f41cf-e5ef-4ad1-8431-aae674d49b99">
      <Terms xmlns="http://schemas.microsoft.com/office/infopath/2007/PartnerControls"/>
    </lcf76f155ced4ddcb4097134ff3c332f>
    <TaxCatchAll xmlns="4241c404-c706-4855-9b17-a2fcf533ee24" xsi:nil="true"/>
  </documentManagement>
</p:properties>
</file>

<file path=customXml/itemProps1.xml><?xml version="1.0" encoding="utf-8"?>
<ds:datastoreItem xmlns:ds="http://schemas.openxmlformats.org/officeDocument/2006/customXml" ds:itemID="{ACFC49C8-BF90-4FAB-A151-20967EAEA6BE}"/>
</file>

<file path=customXml/itemProps2.xml><?xml version="1.0" encoding="utf-8"?>
<ds:datastoreItem xmlns:ds="http://schemas.openxmlformats.org/officeDocument/2006/customXml" ds:itemID="{BC32CC1F-8678-4AD0-8EF7-CBB60B2E610F}"/>
</file>

<file path=customXml/itemProps3.xml><?xml version="1.0" encoding="utf-8"?>
<ds:datastoreItem xmlns:ds="http://schemas.openxmlformats.org/officeDocument/2006/customXml" ds:itemID="{7EB252F6-A663-4FEA-8615-6791AE08664A}"/>
</file>

<file path=docProps/app.xml><?xml version="1.0" encoding="utf-8"?>
<Properties xmlns="http://schemas.openxmlformats.org/officeDocument/2006/extended-properties" xmlns:vt="http://schemas.openxmlformats.org/officeDocument/2006/docPropsVTypes">
  <Template/>
  <TotalTime>3393</TotalTime>
  <Words>2203</Words>
  <Application>Microsoft Office PowerPoint</Application>
  <PresentationFormat>Widescreen</PresentationFormat>
  <Paragraphs>217</Paragraphs>
  <Slides>29</Slides>
  <Notes>8</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ArialMT</vt:lpstr>
      <vt:lpstr>Georgia</vt:lpstr>
      <vt:lpstr>LucidaGrande</vt:lpstr>
      <vt:lpstr>Times New Roman</vt:lpstr>
      <vt:lpstr>Wingdings</vt:lpstr>
      <vt:lpstr>UB Powerpoint Template</vt:lpstr>
      <vt:lpstr>UB Law Externships </vt:lpstr>
      <vt:lpstr>Facilitators</vt:lpstr>
      <vt:lpstr>WELCOME</vt:lpstr>
      <vt:lpstr>PowerPoint Presentation</vt:lpstr>
      <vt:lpstr>Topics for Today</vt:lpstr>
      <vt:lpstr>What is an Externship?</vt:lpstr>
      <vt:lpstr>Why offer externships?</vt:lpstr>
      <vt:lpstr>Three-Way Partnership</vt:lpstr>
      <vt:lpstr>ABA Standards and Requirements:     Experiential Courses Required!</vt:lpstr>
      <vt:lpstr>ABA Standards and Requirements: Placement experience</vt:lpstr>
      <vt:lpstr>PowerPoint Presentation</vt:lpstr>
      <vt:lpstr>That means:</vt:lpstr>
      <vt:lpstr>Externship Format: Two Paired Courses</vt:lpstr>
      <vt:lpstr>Goals of a Classroom/Seminar Component</vt:lpstr>
      <vt:lpstr>PowerPoint Presentation</vt:lpstr>
      <vt:lpstr>Classroom topics</vt:lpstr>
      <vt:lpstr>The Student’s Perspective:</vt:lpstr>
      <vt:lpstr>Student Voices: They love externships!</vt:lpstr>
      <vt:lpstr>Student Voices:  </vt:lpstr>
      <vt:lpstr>Student Voices:  </vt:lpstr>
      <vt:lpstr>The Student’s Perspective: Beginners (maybe first generation)</vt:lpstr>
      <vt:lpstr>The Student’s Perspective: Actual Reported Challenges</vt:lpstr>
      <vt:lpstr>The Student’s Perspective: More Challenges</vt:lpstr>
      <vt:lpstr>The Student’s Perspective:</vt:lpstr>
      <vt:lpstr>Group Discussion: 5 minutes</vt:lpstr>
      <vt:lpstr>Extern Orientation Checklist:</vt:lpstr>
      <vt:lpstr>Giving Feedback: FAST</vt:lpstr>
      <vt:lpstr>Finishing Up</vt:lpstr>
      <vt:lpstr>Supervisor’s Perspective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 Powerpoint Template</dc:title>
  <dc:subject/>
  <dc:creator>Microsoft Office User</dc:creator>
  <cp:keywords/>
  <dc:description/>
  <cp:lastModifiedBy>Lisa Patterson</cp:lastModifiedBy>
  <cp:revision>202</cp:revision>
  <cp:lastPrinted>2015-10-19T19:01:41Z</cp:lastPrinted>
  <dcterms:created xsi:type="dcterms:W3CDTF">2016-06-28T14:05:07Z</dcterms:created>
  <dcterms:modified xsi:type="dcterms:W3CDTF">2023-09-15T20:21:38Z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0x01010064FD7885CF41324D93048C4A12AAE4A1</vt:lpwstr>
  </property>
</Properties>
</file>