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257" r:id="rId2"/>
    <p:sldId id="262" r:id="rId3"/>
    <p:sldId id="258" r:id="rId4"/>
    <p:sldId id="266" r:id="rId5"/>
    <p:sldId id="290" r:id="rId6"/>
    <p:sldId id="296" r:id="rId7"/>
    <p:sldId id="297" r:id="rId8"/>
    <p:sldId id="288" r:id="rId9"/>
    <p:sldId id="298" r:id="rId10"/>
    <p:sldId id="261" r:id="rId11"/>
    <p:sldId id="289" r:id="rId12"/>
    <p:sldId id="291" r:id="rId13"/>
    <p:sldId id="293" r:id="rId14"/>
    <p:sldId id="260" r:id="rId15"/>
    <p:sldId id="259" r:id="rId16"/>
    <p:sldId id="263" r:id="rId17"/>
    <p:sldId id="264" r:id="rId18"/>
    <p:sldId id="265" r:id="rId19"/>
    <p:sldId id="271" r:id="rId20"/>
    <p:sldId id="269" r:id="rId21"/>
    <p:sldId id="267" r:id="rId22"/>
    <p:sldId id="268" r:id="rId23"/>
    <p:sldId id="272" r:id="rId24"/>
    <p:sldId id="283" r:id="rId25"/>
    <p:sldId id="273" r:id="rId26"/>
    <p:sldId id="270" r:id="rId27"/>
    <p:sldId id="274" r:id="rId28"/>
    <p:sldId id="275" r:id="rId29"/>
    <p:sldId id="276" r:id="rId30"/>
    <p:sldId id="277" r:id="rId31"/>
    <p:sldId id="279" r:id="rId32"/>
    <p:sldId id="278" r:id="rId33"/>
    <p:sldId id="284" r:id="rId34"/>
    <p:sldId id="280" r:id="rId35"/>
    <p:sldId id="281" r:id="rId36"/>
    <p:sldId id="282" r:id="rId37"/>
    <p:sldId id="287" r:id="rId38"/>
    <p:sldId id="285" r:id="rId39"/>
    <p:sldId id="292" r:id="rId40"/>
    <p:sldId id="299" r:id="rId41"/>
    <p:sldId id="294" r:id="rId42"/>
  </p:sldIdLst>
  <p:sldSz cx="6858000" cy="9144000" type="screen4x3"/>
  <p:notesSz cx="9220200" cy="6934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p:scale>
          <a:sx n="83" d="100"/>
          <a:sy n="83" d="100"/>
        </p:scale>
        <p:origin x="-2484" y="-7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7" d="100"/>
          <a:sy n="87" d="100"/>
        </p:scale>
        <p:origin x="-870" y="-84"/>
      </p:cViewPr>
      <p:guideLst>
        <p:guide orient="horz" pos="2184"/>
        <p:guide pos="29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995420" cy="3467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sz="quarter" idx="1"/>
          </p:nvPr>
        </p:nvSpPr>
        <p:spPr bwMode="auto">
          <a:xfrm>
            <a:off x="5224780" y="0"/>
            <a:ext cx="3995420" cy="3467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a:defRPr sz="1200"/>
            </a:lvl1pPr>
          </a:lstStyle>
          <a:p>
            <a:pPr>
              <a:defRPr/>
            </a:pPr>
            <a:endParaRPr lang="en-US"/>
          </a:p>
        </p:txBody>
      </p:sp>
      <p:sp>
        <p:nvSpPr>
          <p:cNvPr id="48132" name="Rectangle 4"/>
          <p:cNvSpPr>
            <a:spLocks noGrp="1" noChangeArrowheads="1"/>
          </p:cNvSpPr>
          <p:nvPr>
            <p:ph type="ftr" sz="quarter" idx="2"/>
          </p:nvPr>
        </p:nvSpPr>
        <p:spPr bwMode="auto">
          <a:xfrm>
            <a:off x="0" y="6587490"/>
            <a:ext cx="3995420" cy="3467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defRPr sz="1200"/>
            </a:lvl1pPr>
          </a:lstStyle>
          <a:p>
            <a:pPr>
              <a:defRPr/>
            </a:pPr>
            <a:endParaRPr lang="en-US"/>
          </a:p>
        </p:txBody>
      </p:sp>
      <p:sp>
        <p:nvSpPr>
          <p:cNvPr id="48133" name="Rectangle 5"/>
          <p:cNvSpPr>
            <a:spLocks noGrp="1" noChangeArrowheads="1"/>
          </p:cNvSpPr>
          <p:nvPr>
            <p:ph type="sldNum" sz="quarter" idx="3"/>
          </p:nvPr>
        </p:nvSpPr>
        <p:spPr bwMode="auto">
          <a:xfrm>
            <a:off x="5224780" y="6587490"/>
            <a:ext cx="3995420" cy="3467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a:defRPr sz="1200"/>
            </a:lvl1pPr>
          </a:lstStyle>
          <a:p>
            <a:pPr>
              <a:defRPr/>
            </a:pPr>
            <a:fld id="{7DB0D4DD-BC91-4248-9292-B2D84D69986C}" type="slidenum">
              <a:rPr lang="en-US"/>
              <a:pPr>
                <a:defRPr/>
              </a:pPr>
              <a:t>‹#›</a:t>
            </a:fld>
            <a:endParaRPr lang="en-US"/>
          </a:p>
        </p:txBody>
      </p:sp>
    </p:spTree>
    <p:extLst>
      <p:ext uri="{BB962C8B-B14F-4D97-AF65-F5344CB8AC3E}">
        <p14:creationId xmlns:p14="http://schemas.microsoft.com/office/powerpoint/2010/main" val="1492810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1026"/>
          <p:cNvSpPr>
            <a:spLocks noGrp="1" noChangeArrowheads="1"/>
          </p:cNvSpPr>
          <p:nvPr>
            <p:ph type="hdr" sz="quarter"/>
          </p:nvPr>
        </p:nvSpPr>
        <p:spPr bwMode="auto">
          <a:xfrm>
            <a:off x="0" y="0"/>
            <a:ext cx="3995420" cy="3467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defRPr sz="1200"/>
            </a:lvl1pPr>
          </a:lstStyle>
          <a:p>
            <a:pPr>
              <a:defRPr/>
            </a:pPr>
            <a:endParaRPr lang="en-US"/>
          </a:p>
        </p:txBody>
      </p:sp>
      <p:sp>
        <p:nvSpPr>
          <p:cNvPr id="49155" name="Rectangle 1027"/>
          <p:cNvSpPr>
            <a:spLocks noGrp="1" noChangeArrowheads="1"/>
          </p:cNvSpPr>
          <p:nvPr>
            <p:ph type="dt" idx="1"/>
          </p:nvPr>
        </p:nvSpPr>
        <p:spPr bwMode="auto">
          <a:xfrm>
            <a:off x="5224780" y="0"/>
            <a:ext cx="3995420" cy="34671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lvl1pPr algn="r">
              <a:defRPr sz="1200"/>
            </a:lvl1pPr>
          </a:lstStyle>
          <a:p>
            <a:pPr>
              <a:defRPr/>
            </a:pPr>
            <a:endParaRPr lang="en-US"/>
          </a:p>
        </p:txBody>
      </p:sp>
      <p:sp>
        <p:nvSpPr>
          <p:cNvPr id="45060" name="Rectangle 1028"/>
          <p:cNvSpPr>
            <a:spLocks noGrp="1" noRot="1" noChangeAspect="1" noChangeArrowheads="1" noTextEdit="1"/>
          </p:cNvSpPr>
          <p:nvPr>
            <p:ph type="sldImg" idx="2"/>
          </p:nvPr>
        </p:nvSpPr>
        <p:spPr bwMode="auto">
          <a:xfrm>
            <a:off x="3635375" y="520700"/>
            <a:ext cx="1949450" cy="2600325"/>
          </a:xfrm>
          <a:prstGeom prst="rect">
            <a:avLst/>
          </a:prstGeom>
          <a:noFill/>
          <a:ln w="9525">
            <a:solidFill>
              <a:srgbClr val="000000"/>
            </a:solidFill>
            <a:miter lim="800000"/>
            <a:headEnd/>
            <a:tailEnd/>
          </a:ln>
        </p:spPr>
      </p:sp>
      <p:sp>
        <p:nvSpPr>
          <p:cNvPr id="49157" name="Rectangle 1029"/>
          <p:cNvSpPr>
            <a:spLocks noGrp="1" noChangeArrowheads="1"/>
          </p:cNvSpPr>
          <p:nvPr>
            <p:ph type="body" sz="quarter" idx="3"/>
          </p:nvPr>
        </p:nvSpPr>
        <p:spPr bwMode="auto">
          <a:xfrm>
            <a:off x="1229360" y="3293745"/>
            <a:ext cx="6761480" cy="3120390"/>
          </a:xfrm>
          <a:prstGeom prst="rect">
            <a:avLst/>
          </a:prstGeom>
          <a:noFill/>
          <a:ln w="9525">
            <a:noFill/>
            <a:miter lim="800000"/>
            <a:headEnd/>
            <a:tailEnd/>
          </a:ln>
          <a:effectLst/>
        </p:spPr>
        <p:txBody>
          <a:bodyPr vert="horz" wrap="square" lIns="92309" tIns="46154" rIns="92309" bIns="461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9158" name="Rectangle 1030"/>
          <p:cNvSpPr>
            <a:spLocks noGrp="1" noChangeArrowheads="1"/>
          </p:cNvSpPr>
          <p:nvPr>
            <p:ph type="ftr" sz="quarter" idx="4"/>
          </p:nvPr>
        </p:nvSpPr>
        <p:spPr bwMode="auto">
          <a:xfrm>
            <a:off x="0" y="6587490"/>
            <a:ext cx="3995420" cy="3467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defRPr sz="1200"/>
            </a:lvl1pPr>
          </a:lstStyle>
          <a:p>
            <a:pPr>
              <a:defRPr/>
            </a:pPr>
            <a:endParaRPr lang="en-US"/>
          </a:p>
        </p:txBody>
      </p:sp>
      <p:sp>
        <p:nvSpPr>
          <p:cNvPr id="49159" name="Rectangle 1031"/>
          <p:cNvSpPr>
            <a:spLocks noGrp="1" noChangeArrowheads="1"/>
          </p:cNvSpPr>
          <p:nvPr>
            <p:ph type="sldNum" sz="quarter" idx="5"/>
          </p:nvPr>
        </p:nvSpPr>
        <p:spPr bwMode="auto">
          <a:xfrm>
            <a:off x="5224780" y="6587490"/>
            <a:ext cx="3995420" cy="346710"/>
          </a:xfrm>
          <a:prstGeom prst="rect">
            <a:avLst/>
          </a:prstGeom>
          <a:noFill/>
          <a:ln w="9525">
            <a:noFill/>
            <a:miter lim="800000"/>
            <a:headEnd/>
            <a:tailEnd/>
          </a:ln>
          <a:effectLst/>
        </p:spPr>
        <p:txBody>
          <a:bodyPr vert="horz" wrap="square" lIns="92309" tIns="46154" rIns="92309" bIns="46154" numCol="1" anchor="b" anchorCtr="0" compatLnSpc="1">
            <a:prstTxWarp prst="textNoShape">
              <a:avLst/>
            </a:prstTxWarp>
          </a:bodyPr>
          <a:lstStyle>
            <a:lvl1pPr algn="r">
              <a:defRPr sz="1200"/>
            </a:lvl1pPr>
          </a:lstStyle>
          <a:p>
            <a:pPr>
              <a:defRPr/>
            </a:pPr>
            <a:fld id="{AA828414-1E40-49F9-B0F9-F37F9622426B}" type="slidenum">
              <a:rPr lang="en-US"/>
              <a:pPr>
                <a:defRPr/>
              </a:pPr>
              <a:t>‹#›</a:t>
            </a:fld>
            <a:endParaRPr lang="en-US"/>
          </a:p>
        </p:txBody>
      </p:sp>
    </p:spTree>
    <p:extLst>
      <p:ext uri="{BB962C8B-B14F-4D97-AF65-F5344CB8AC3E}">
        <p14:creationId xmlns:p14="http://schemas.microsoft.com/office/powerpoint/2010/main" val="39354477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9BAD18F-BD50-4830-8A1A-4B1BDB783408}"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E5E38CB-060E-4C44-9FEE-BF8920F90373}"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86325" y="812800"/>
            <a:ext cx="1457325" cy="7315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14350" y="812800"/>
            <a:ext cx="4219575" cy="7315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40AA1F1-51EA-43B1-A8D4-B0E031DD1472}"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fld id="{D2AD6BD6-6C88-4542-8999-C4753E0963F3}" type="slidenum">
              <a:rPr lang="en-US" smtClean="0"/>
              <a:pPr>
                <a:defRPr/>
              </a:pPr>
              <a:t>‹#›</a:t>
            </a:fld>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4"/>
          <p:cNvSpPr>
            <a:spLocks noGrp="1" noChangeArrowheads="1"/>
          </p:cNvSpPr>
          <p:nvPr>
            <p:ph type="dt" sz="half" idx="12"/>
          </p:nvPr>
        </p:nvSpPr>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D020201D-1A6D-40E7-93D2-EBC92A6AF0E2}" type="slidenum">
              <a:rPr lang="en-US"/>
              <a:pPr>
                <a:defRPr/>
              </a:pPr>
              <a:t>‹#›</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1435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641600"/>
            <a:ext cx="283845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F85DDC1-E078-4FC4-856C-7EE883534327}"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7DD1451E-474E-4B46-BEC8-FC127B459EBA}" type="slidenum">
              <a:rPr lang="en-US"/>
              <a:pPr>
                <a:defRPr/>
              </a:pPr>
              <a:t>‹#›</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727BEBCF-BA9D-4AE0-9FC3-21CAE483B7E5}" type="slidenum">
              <a:rPr lang="en-US"/>
              <a:pPr>
                <a:defRPr/>
              </a:pPr>
              <a:t>‹#›</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47022B8-B5FA-41AD-B0E6-7C0BE09379C5}" type="slidenum">
              <a:rPr lang="en-US"/>
              <a:pPr>
                <a:defRPr/>
              </a:pPr>
              <a:t>‹#›</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F1E7185A-FFE7-4B8E-902D-2BA2559390E2}"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742A721-6F29-4F4D-BCF3-95B2D244DA99}" type="slidenum">
              <a:rPr lang="en-US"/>
              <a:pPr>
                <a:defRPr/>
              </a:pPr>
              <a:t>‹#›</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C:\My Documents\My Pictures\monet97.jpg"/>
          <p:cNvPicPr>
            <a:picLocks noChangeAspect="1" noChangeArrowheads="1"/>
          </p:cNvPicPr>
          <p:nvPr userDrawn="1"/>
        </p:nvPicPr>
        <p:blipFill>
          <a:blip r:embed="rId13" cstate="print">
            <a:lum bright="30000" contrast="-30000"/>
          </a:blip>
          <a:srcRect/>
          <a:stretch>
            <a:fillRect/>
          </a:stretch>
        </p:blipFill>
        <p:spPr bwMode="auto">
          <a:xfrm>
            <a:off x="0" y="0"/>
            <a:ext cx="6858000" cy="9144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514350" y="812800"/>
            <a:ext cx="58293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514350" y="2641600"/>
            <a:ext cx="58293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91490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B1BFFF1-6436-488D-A613-5C6A7588C324}" type="slidenum">
              <a:rPr lang="en-US"/>
              <a:pPr>
                <a:defRPr/>
              </a:pPr>
              <a:t>‹#›</a:t>
            </a:fld>
            <a:endParaRPr lang="en-US"/>
          </a:p>
        </p:txBody>
      </p:sp>
      <p:sp>
        <p:nvSpPr>
          <p:cNvPr id="1029" name="Rectangle 5"/>
          <p:cNvSpPr>
            <a:spLocks noGrp="1" noChangeArrowheads="1"/>
          </p:cNvSpPr>
          <p:nvPr>
            <p:ph type="ftr" sz="quarter" idx="3"/>
          </p:nvPr>
        </p:nvSpPr>
        <p:spPr bwMode="auto">
          <a:xfrm>
            <a:off x="2343150" y="8331200"/>
            <a:ext cx="21717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2" name="Rectangle 4"/>
          <p:cNvSpPr>
            <a:spLocks noGrp="1" noChangeArrowheads="1"/>
          </p:cNvSpPr>
          <p:nvPr>
            <p:ph type="dt" sz="half" idx="2"/>
          </p:nvPr>
        </p:nvSpPr>
        <p:spPr bwMode="auto">
          <a:xfrm>
            <a:off x="514350" y="8331200"/>
            <a:ext cx="142875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p:spPr>
        <p:txBody>
          <a:bodyPr/>
          <a:lstStyle/>
          <a:p>
            <a:fld id="{1577168C-B3AD-48E4-AA35-5E2621E2EF3C}" type="slidenum">
              <a:rPr lang="en-US" smtClean="0"/>
              <a:pPr/>
              <a:t>1</a:t>
            </a:fld>
            <a:endParaRPr lang="en-US" smtClean="0"/>
          </a:p>
        </p:txBody>
      </p:sp>
      <p:sp>
        <p:nvSpPr>
          <p:cNvPr id="3075" name="Rectangle 2"/>
          <p:cNvSpPr>
            <a:spLocks noGrp="1" noChangeArrowheads="1"/>
          </p:cNvSpPr>
          <p:nvPr>
            <p:ph type="title"/>
          </p:nvPr>
        </p:nvSpPr>
        <p:spPr>
          <a:xfrm>
            <a:off x="457200" y="762000"/>
            <a:ext cx="5829300" cy="6553200"/>
          </a:xfrm>
        </p:spPr>
        <p:txBody>
          <a:bodyPr/>
          <a:lstStyle/>
          <a:p>
            <a:pPr eaLnBrk="1" hangingPunct="1"/>
            <a:r>
              <a:rPr lang="en-US" sz="4800" b="1" dirty="0" smtClean="0">
                <a:solidFill>
                  <a:schemeClr val="tx1"/>
                </a:solidFill>
              </a:rPr>
              <a:t>First Impressions: Writing Impressive Cover Letters</a:t>
            </a:r>
            <a:r>
              <a:rPr lang="en-US" sz="6000" b="1" dirty="0" smtClean="0">
                <a:solidFill>
                  <a:schemeClr val="tx1"/>
                </a:solidFill>
              </a:rPr>
              <a:t/>
            </a:r>
            <a:br>
              <a:rPr lang="en-US" sz="6000" b="1" dirty="0" smtClean="0">
                <a:solidFill>
                  <a:schemeClr val="tx1"/>
                </a:solidFill>
              </a:rPr>
            </a:br>
            <a:r>
              <a:rPr lang="en-US" sz="6000" b="1" dirty="0" smtClean="0">
                <a:solidFill>
                  <a:schemeClr val="tx1"/>
                </a:solidFill>
              </a:rPr>
              <a:t/>
            </a:r>
            <a:br>
              <a:rPr lang="en-US" sz="6000" b="1" dirty="0" smtClean="0">
                <a:solidFill>
                  <a:schemeClr val="tx1"/>
                </a:solidFill>
              </a:rPr>
            </a:br>
            <a:r>
              <a:rPr lang="en-US" sz="2400" b="1" dirty="0" smtClean="0">
                <a:solidFill>
                  <a:schemeClr val="tx1"/>
                </a:solidFill>
              </a:rPr>
              <a:t>Lisa M. Patterson</a:t>
            </a:r>
            <a:br>
              <a:rPr lang="en-US" sz="2400" b="1" dirty="0" smtClean="0">
                <a:solidFill>
                  <a:schemeClr val="tx1"/>
                </a:solidFill>
              </a:rPr>
            </a:br>
            <a:r>
              <a:rPr lang="en-US" sz="2400" b="1" dirty="0" smtClean="0">
                <a:solidFill>
                  <a:schemeClr val="tx1"/>
                </a:solidFill>
              </a:rPr>
              <a:t>Associate Dean for Career Services</a:t>
            </a:r>
            <a:br>
              <a:rPr lang="en-US" sz="2400" b="1" dirty="0" smtClean="0">
                <a:solidFill>
                  <a:schemeClr val="tx1"/>
                </a:solidFill>
              </a:rPr>
            </a:br>
            <a:r>
              <a:rPr lang="en-US" sz="2400" b="1" dirty="0" smtClean="0">
                <a:solidFill>
                  <a:schemeClr val="tx1"/>
                </a:solidFill>
              </a:rPr>
              <a:t>608 O’Brian Hall</a:t>
            </a:r>
            <a:br>
              <a:rPr lang="en-US" sz="2400" b="1" dirty="0" smtClean="0">
                <a:solidFill>
                  <a:schemeClr val="tx1"/>
                </a:solidFill>
              </a:rPr>
            </a:br>
            <a:r>
              <a:rPr lang="en-US" sz="2400" b="1" dirty="0" smtClean="0">
                <a:solidFill>
                  <a:schemeClr val="tx1"/>
                </a:solidFill>
              </a:rPr>
              <a:t>716-645-2056</a:t>
            </a:r>
            <a:br>
              <a:rPr lang="en-US" sz="2400" b="1" dirty="0" smtClean="0">
                <a:solidFill>
                  <a:schemeClr val="tx1"/>
                </a:solidFill>
              </a:rPr>
            </a:br>
            <a:r>
              <a:rPr lang="en-US" sz="2400" b="1" dirty="0" smtClean="0">
                <a:solidFill>
                  <a:schemeClr val="tx1"/>
                </a:solidFill>
              </a:rPr>
              <a:t>lpatter@buffalo.edu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noFill/>
        </p:spPr>
        <p:txBody>
          <a:bodyPr/>
          <a:lstStyle/>
          <a:p>
            <a:fld id="{707354D8-AFC3-4CC2-929A-EEE4BB193BB9}" type="slidenum">
              <a:rPr lang="en-US" smtClean="0"/>
              <a:pPr/>
              <a:t>10</a:t>
            </a:fld>
            <a:endParaRPr lang="en-US" smtClean="0"/>
          </a:p>
        </p:txBody>
      </p:sp>
      <p:sp>
        <p:nvSpPr>
          <p:cNvPr id="12291" name="Rectangle 2"/>
          <p:cNvSpPr>
            <a:spLocks noGrp="1" noChangeArrowheads="1"/>
          </p:cNvSpPr>
          <p:nvPr>
            <p:ph type="title"/>
          </p:nvPr>
        </p:nvSpPr>
        <p:spPr/>
        <p:txBody>
          <a:bodyPr/>
          <a:lstStyle/>
          <a:p>
            <a:pPr eaLnBrk="1" hangingPunct="1"/>
            <a:r>
              <a:rPr lang="en-US" b="1" dirty="0" smtClean="0"/>
              <a:t>Cover Letter Format:</a:t>
            </a:r>
            <a:br>
              <a:rPr lang="en-US" b="1" dirty="0" smtClean="0"/>
            </a:br>
            <a:r>
              <a:rPr lang="en-US" b="1" i="1" dirty="0" smtClean="0"/>
              <a:t>The Body</a:t>
            </a:r>
          </a:p>
        </p:txBody>
      </p:sp>
      <p:sp>
        <p:nvSpPr>
          <p:cNvPr id="12292" name="Rectangle 3"/>
          <p:cNvSpPr>
            <a:spLocks noGrp="1" noChangeArrowheads="1"/>
          </p:cNvSpPr>
          <p:nvPr>
            <p:ph type="body" idx="1"/>
          </p:nvPr>
        </p:nvSpPr>
        <p:spPr/>
        <p:txBody>
          <a:bodyPr/>
          <a:lstStyle/>
          <a:p>
            <a:pPr eaLnBrk="1" hangingPunct="1"/>
            <a:r>
              <a:rPr lang="en-US" sz="2800" dirty="0" smtClean="0"/>
              <a:t>First Paragraph, The Hook: </a:t>
            </a:r>
          </a:p>
          <a:p>
            <a:pPr lvl="1" eaLnBrk="1" hangingPunct="1"/>
            <a:r>
              <a:rPr lang="en-US" sz="2400" dirty="0" smtClean="0"/>
              <a:t>Who are you, where did you come from (implicit in this: how did you find me?) </a:t>
            </a:r>
          </a:p>
          <a:p>
            <a:pPr lvl="1" eaLnBrk="1" hangingPunct="1"/>
            <a:r>
              <a:rPr lang="en-US" sz="2400" dirty="0" smtClean="0"/>
              <a:t>What do you want?</a:t>
            </a:r>
          </a:p>
          <a:p>
            <a:pPr lvl="1" eaLnBrk="1" hangingPunct="1"/>
            <a:r>
              <a:rPr lang="en-US" sz="2400" dirty="0" smtClean="0"/>
              <a:t>Special circumstances</a:t>
            </a:r>
          </a:p>
          <a:p>
            <a:pPr eaLnBrk="1" hangingPunct="1"/>
            <a:r>
              <a:rPr lang="en-US" sz="2800" dirty="0" smtClean="0"/>
              <a:t>Second (optional third) Paragraph, The Sales Pitch:</a:t>
            </a:r>
          </a:p>
          <a:p>
            <a:pPr lvl="1" eaLnBrk="1" hangingPunct="1"/>
            <a:r>
              <a:rPr lang="en-US" sz="2400" dirty="0" smtClean="0"/>
              <a:t>Why should I give you what you are asking for?</a:t>
            </a:r>
          </a:p>
          <a:p>
            <a:pPr eaLnBrk="1" hangingPunct="1"/>
            <a:r>
              <a:rPr lang="en-US" sz="2800" dirty="0" smtClean="0"/>
              <a:t>Last Paragraph, The Next </a:t>
            </a:r>
            <a:r>
              <a:rPr lang="en-US" sz="2800" dirty="0" smtClean="0"/>
              <a:t>Step -</a:t>
            </a:r>
            <a:r>
              <a:rPr lang="en-US" sz="2800" dirty="0" smtClean="0"/>
              <a:t/>
            </a:r>
            <a:br>
              <a:rPr lang="en-US" sz="2800" dirty="0" smtClean="0"/>
            </a:br>
            <a:r>
              <a:rPr lang="en-US" sz="2800" dirty="0" smtClean="0"/>
              <a:t>A Call to action.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0"/>
          </p:nvPr>
        </p:nvSpPr>
        <p:spPr>
          <a:noFill/>
        </p:spPr>
        <p:txBody>
          <a:bodyPr/>
          <a:lstStyle/>
          <a:p>
            <a:fld id="{AE349489-A286-492F-A5F4-99A9BEC7CE3A}" type="slidenum">
              <a:rPr lang="en-US" smtClean="0"/>
              <a:pPr/>
              <a:t>11</a:t>
            </a:fld>
            <a:endParaRPr lang="en-US" smtClean="0"/>
          </a:p>
        </p:txBody>
      </p:sp>
      <p:sp>
        <p:nvSpPr>
          <p:cNvPr id="13315" name="Rectangle 2"/>
          <p:cNvSpPr>
            <a:spLocks noGrp="1" noChangeArrowheads="1"/>
          </p:cNvSpPr>
          <p:nvPr>
            <p:ph type="title"/>
          </p:nvPr>
        </p:nvSpPr>
        <p:spPr/>
        <p:txBody>
          <a:bodyPr/>
          <a:lstStyle/>
          <a:p>
            <a:pPr eaLnBrk="1" hangingPunct="1"/>
            <a:r>
              <a:rPr lang="en-US" b="1" dirty="0" smtClean="0"/>
              <a:t>Cover Letter Format:</a:t>
            </a:r>
            <a:br>
              <a:rPr lang="en-US" b="1" dirty="0" smtClean="0"/>
            </a:br>
            <a:r>
              <a:rPr lang="en-US" b="1" i="1" dirty="0" smtClean="0"/>
              <a:t>Closing</a:t>
            </a:r>
          </a:p>
        </p:txBody>
      </p:sp>
      <p:sp>
        <p:nvSpPr>
          <p:cNvPr id="13316" name="Rectangle 3"/>
          <p:cNvSpPr>
            <a:spLocks noGrp="1" noChangeArrowheads="1"/>
          </p:cNvSpPr>
          <p:nvPr>
            <p:ph type="body" idx="1"/>
          </p:nvPr>
        </p:nvSpPr>
        <p:spPr/>
        <p:txBody>
          <a:bodyPr/>
          <a:lstStyle/>
          <a:p>
            <a:pPr eaLnBrk="1" hangingPunct="1">
              <a:lnSpc>
                <a:spcPct val="90000"/>
              </a:lnSpc>
            </a:pPr>
            <a:r>
              <a:rPr lang="en-US" sz="2800" smtClean="0"/>
              <a:t>Closing should line up with date (flush left or indented, your choice)</a:t>
            </a:r>
          </a:p>
          <a:p>
            <a:pPr eaLnBrk="1" hangingPunct="1">
              <a:lnSpc>
                <a:spcPct val="90000"/>
              </a:lnSpc>
            </a:pPr>
            <a:r>
              <a:rPr lang="en-US" sz="2800" smtClean="0"/>
              <a:t>Use appropriate phrase, such as,</a:t>
            </a:r>
          </a:p>
          <a:p>
            <a:pPr lvl="1" eaLnBrk="1" hangingPunct="1">
              <a:lnSpc>
                <a:spcPct val="90000"/>
              </a:lnSpc>
            </a:pPr>
            <a:r>
              <a:rPr lang="en-US" sz="2400" smtClean="0"/>
              <a:t>Sincerely,</a:t>
            </a:r>
          </a:p>
          <a:p>
            <a:pPr lvl="1" eaLnBrk="1" hangingPunct="1">
              <a:lnSpc>
                <a:spcPct val="90000"/>
              </a:lnSpc>
            </a:pPr>
            <a:r>
              <a:rPr lang="en-US" sz="2400" smtClean="0"/>
              <a:t>Yours truly,</a:t>
            </a:r>
          </a:p>
          <a:p>
            <a:pPr eaLnBrk="1" hangingPunct="1">
              <a:lnSpc>
                <a:spcPct val="90000"/>
              </a:lnSpc>
            </a:pPr>
            <a:r>
              <a:rPr lang="en-US" sz="2800" smtClean="0"/>
              <a:t>Followed by a COMMA</a:t>
            </a:r>
          </a:p>
          <a:p>
            <a:pPr eaLnBrk="1" hangingPunct="1">
              <a:lnSpc>
                <a:spcPct val="90000"/>
              </a:lnSpc>
            </a:pPr>
            <a:r>
              <a:rPr lang="en-US" sz="2800" smtClean="0"/>
              <a:t>Second word is NOT capitalized</a:t>
            </a:r>
          </a:p>
          <a:p>
            <a:pPr eaLnBrk="1" hangingPunct="1">
              <a:lnSpc>
                <a:spcPct val="90000"/>
              </a:lnSpc>
            </a:pPr>
            <a:r>
              <a:rPr lang="en-US" sz="2800" smtClean="0"/>
              <a:t>Leave 3-4 returns (space for your signature), then type your name</a:t>
            </a:r>
          </a:p>
          <a:p>
            <a:pPr eaLnBrk="1" hangingPunct="1">
              <a:lnSpc>
                <a:spcPct val="90000"/>
              </a:lnSpc>
            </a:pPr>
            <a:r>
              <a:rPr lang="en-US" sz="2800" smtClean="0"/>
              <a:t>Double-spaced under your typed name, write “Enc.” to indicate that there is an enclosure (resume, etc) with the letter.</a:t>
            </a:r>
          </a:p>
          <a:p>
            <a:pPr lvl="1" eaLnBrk="1" hangingPunct="1">
              <a:lnSpc>
                <a:spcPct val="90000"/>
              </a:lnSpc>
            </a:pPr>
            <a:endParaRPr lang="en-US"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p:cNvSpPr>
            <a:spLocks noGrp="1"/>
          </p:cNvSpPr>
          <p:nvPr>
            <p:ph type="sldNum" sz="quarter" idx="10"/>
          </p:nvPr>
        </p:nvSpPr>
        <p:spPr>
          <a:noFill/>
        </p:spPr>
        <p:txBody>
          <a:bodyPr/>
          <a:lstStyle/>
          <a:p>
            <a:fld id="{EAF7852B-AE5C-4CB6-802A-53A44F5BD9BD}" type="slidenum">
              <a:rPr lang="en-US" smtClean="0"/>
              <a:pPr/>
              <a:t>12</a:t>
            </a:fld>
            <a:endParaRPr lang="en-US" smtClean="0"/>
          </a:p>
        </p:txBody>
      </p:sp>
      <p:sp>
        <p:nvSpPr>
          <p:cNvPr id="14339" name="Rectangle 5"/>
          <p:cNvSpPr>
            <a:spLocks noGrp="1" noChangeArrowheads="1"/>
          </p:cNvSpPr>
          <p:nvPr>
            <p:ph type="title"/>
          </p:nvPr>
        </p:nvSpPr>
        <p:spPr>
          <a:xfrm>
            <a:off x="457200" y="1295400"/>
            <a:ext cx="5829300" cy="7493000"/>
          </a:xfrm>
        </p:spPr>
        <p:txBody>
          <a:bodyPr/>
          <a:lstStyle/>
          <a:p>
            <a:pPr algn="l" eaLnBrk="1" hangingPunct="1"/>
            <a:r>
              <a:rPr lang="en-US" sz="1200" smtClean="0">
                <a:latin typeface="Arial Unicode MS" pitchFamily="34" charset="-128"/>
                <a:ea typeface="Arial Unicode MS" pitchFamily="34" charset="-128"/>
                <a:cs typeface="Arial Unicode MS" pitchFamily="34" charset="-128"/>
              </a:rPr>
              <a:t>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Month day, year</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Full Name of Addressee</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Title of Addressee</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Name of Organization</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Street Address</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City, State  Zip Code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Dear Mr./Ms. (Addressee's last name):</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b="1" smtClean="0">
                <a:latin typeface="Arial Unicode MS" pitchFamily="34" charset="-128"/>
                <a:ea typeface="Arial Unicode MS" pitchFamily="34" charset="-128"/>
                <a:cs typeface="Arial Unicode MS" pitchFamily="34" charset="-128"/>
              </a:rPr>
              <a:t>1st Paragraph</a:t>
            </a:r>
            <a:r>
              <a:rPr lang="en-US" sz="1200" smtClean="0">
                <a:latin typeface="Arial Unicode MS" pitchFamily="34" charset="-128"/>
                <a:ea typeface="Arial Unicode MS" pitchFamily="34" charset="-128"/>
                <a:cs typeface="Arial Unicode MS" pitchFamily="34" charset="-128"/>
              </a:rPr>
              <a:t>- Your opening paragraph should pique the interest of the potential employer. Tell why you are writing. Name the position, field or general vocational area about which you are asking. Tell how you learned of the opening or organization and why you are interested in the organization.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t>
            </a:r>
            <a:br>
              <a:rPr lang="en-US" sz="1200" smtClean="0">
                <a:latin typeface="Arial Unicode MS" pitchFamily="34" charset="-128"/>
                <a:ea typeface="Arial Unicode MS" pitchFamily="34" charset="-128"/>
                <a:cs typeface="Arial Unicode MS" pitchFamily="34" charset="-128"/>
              </a:rPr>
            </a:br>
            <a:r>
              <a:rPr lang="en-US" sz="1200" b="1" smtClean="0">
                <a:latin typeface="Arial Unicode MS" pitchFamily="34" charset="-128"/>
                <a:ea typeface="Arial Unicode MS" pitchFamily="34" charset="-128"/>
                <a:cs typeface="Arial Unicode MS" pitchFamily="34" charset="-128"/>
              </a:rPr>
              <a:t>2nd Paragraph</a:t>
            </a:r>
            <a:r>
              <a:rPr lang="en-US" sz="1200" smtClean="0">
                <a:latin typeface="Arial Unicode MS" pitchFamily="34" charset="-128"/>
                <a:ea typeface="Arial Unicode MS" pitchFamily="34" charset="-128"/>
                <a:cs typeface="Arial Unicode MS" pitchFamily="34" charset="-128"/>
              </a:rPr>
              <a:t>-This paragraph should create a desire to read further. Provide additional information concerning your education, experience, qualities, and interests as they relate to the position. Describe one or two qualifications you think would be of the greatest interest to the employer, keeping in mind the employer's point of view. If you have related experience or special training, be sure to point it out. Tell the employer specifically what you have to offer the organization and support your claim with proof/examples.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t>
            </a:r>
            <a:br>
              <a:rPr lang="en-US" sz="1200" smtClean="0">
                <a:latin typeface="Arial Unicode MS" pitchFamily="34" charset="-128"/>
                <a:ea typeface="Arial Unicode MS" pitchFamily="34" charset="-128"/>
                <a:cs typeface="Arial Unicode MS" pitchFamily="34" charset="-128"/>
              </a:rPr>
            </a:br>
            <a:r>
              <a:rPr lang="en-US" sz="1200" b="1" smtClean="0">
                <a:latin typeface="Arial Unicode MS" pitchFamily="34" charset="-128"/>
                <a:ea typeface="Arial Unicode MS" pitchFamily="34" charset="-128"/>
                <a:cs typeface="Arial Unicode MS" pitchFamily="34" charset="-128"/>
              </a:rPr>
              <a:t>3rd Paragraph</a:t>
            </a:r>
            <a:r>
              <a:rPr lang="en-US" sz="1200" smtClean="0">
                <a:latin typeface="Arial Unicode MS" pitchFamily="34" charset="-128"/>
                <a:ea typeface="Arial Unicode MS" pitchFamily="34" charset="-128"/>
                <a:cs typeface="Arial Unicode MS" pitchFamily="34" charset="-128"/>
              </a:rPr>
              <a:t>- In your closing paragraph ask for action. Include your phone number and email address if they are not in your heading, so the employer can easily contact you. Be sure to emphasize your appreciation for their time.</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Sincerely (or Respectfully or Yours truly),</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(Your handwritten signature)</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Type Your Name here</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
            </a:r>
            <a:br>
              <a:rPr lang="en-US" sz="1200" smtClean="0">
                <a:latin typeface="Arial Unicode MS" pitchFamily="34" charset="-128"/>
                <a:ea typeface="Arial Unicode MS" pitchFamily="34" charset="-128"/>
                <a:cs typeface="Arial Unicode MS" pitchFamily="34" charset="-128"/>
              </a:rPr>
            </a:br>
            <a:r>
              <a:rPr lang="en-US" sz="1200" smtClean="0">
                <a:latin typeface="Arial Unicode MS" pitchFamily="34" charset="-128"/>
                <a:ea typeface="Arial Unicode MS" pitchFamily="34" charset="-128"/>
                <a:cs typeface="Arial Unicode MS" pitchFamily="34" charset="-128"/>
              </a:rPr>
              <a:t>Enc. (to indicate that you have enclosed a resume and/or other material)</a:t>
            </a:r>
            <a:br>
              <a:rPr lang="en-US" sz="1200" smtClean="0">
                <a:latin typeface="Arial Unicode MS" pitchFamily="34" charset="-128"/>
                <a:ea typeface="Arial Unicode MS" pitchFamily="34" charset="-128"/>
                <a:cs typeface="Arial Unicode MS" pitchFamily="34" charset="-128"/>
              </a:rPr>
            </a:br>
            <a:endParaRPr lang="en-US" sz="1200" smtClean="0">
              <a:latin typeface="Arial Unicode MS" pitchFamily="34" charset="-128"/>
              <a:ea typeface="Arial Unicode MS" pitchFamily="34" charset="-128"/>
              <a:cs typeface="Arial Unicode MS" pitchFamily="34" charset="-128"/>
            </a:endParaRPr>
          </a:p>
        </p:txBody>
      </p:sp>
      <p:sp>
        <p:nvSpPr>
          <p:cNvPr id="14340" name="Text Box 6"/>
          <p:cNvSpPr txBox="1">
            <a:spLocks noChangeArrowheads="1"/>
          </p:cNvSpPr>
          <p:nvPr/>
        </p:nvSpPr>
        <p:spPr bwMode="auto">
          <a:xfrm>
            <a:off x="457200" y="304800"/>
            <a:ext cx="6096000" cy="1384995"/>
          </a:xfrm>
          <a:prstGeom prst="rect">
            <a:avLst/>
          </a:prstGeom>
          <a:noFill/>
          <a:ln w="9525">
            <a:noFill/>
            <a:miter lim="800000"/>
            <a:headEnd/>
            <a:tailEnd/>
          </a:ln>
        </p:spPr>
        <p:txBody>
          <a:bodyPr>
            <a:spAutoFit/>
          </a:bodyPr>
          <a:lstStyle/>
          <a:p>
            <a:pPr algn="ctr">
              <a:spcBef>
                <a:spcPct val="50000"/>
              </a:spcBef>
            </a:pPr>
            <a:r>
              <a:rPr lang="en-US" sz="1800" dirty="0">
                <a:solidFill>
                  <a:schemeClr val="tx2"/>
                </a:solidFill>
                <a:latin typeface="Arial Unicode MS" pitchFamily="34" charset="-128"/>
                <a:ea typeface="Arial Unicode MS" pitchFamily="34" charset="-128"/>
                <a:cs typeface="Arial Unicode MS" pitchFamily="34" charset="-128"/>
              </a:rPr>
              <a:t>Your Name</a:t>
            </a:r>
            <a:br>
              <a:rPr lang="en-US" sz="1800" dirty="0">
                <a:solidFill>
                  <a:schemeClr val="tx2"/>
                </a:solidFill>
                <a:latin typeface="Arial Unicode MS" pitchFamily="34" charset="-128"/>
                <a:ea typeface="Arial Unicode MS" pitchFamily="34" charset="-128"/>
                <a:cs typeface="Arial Unicode MS" pitchFamily="34" charset="-128"/>
              </a:rPr>
            </a:br>
            <a:r>
              <a:rPr lang="en-US" sz="1200" dirty="0">
                <a:solidFill>
                  <a:schemeClr val="tx2"/>
                </a:solidFill>
                <a:latin typeface="Arial Unicode MS" pitchFamily="34" charset="-128"/>
                <a:ea typeface="Arial Unicode MS" pitchFamily="34" charset="-128"/>
                <a:cs typeface="Arial Unicode MS" pitchFamily="34" charset="-128"/>
              </a:rPr>
              <a:t>## Street</a:t>
            </a:r>
            <a:br>
              <a:rPr lang="en-US" sz="1200" dirty="0">
                <a:solidFill>
                  <a:schemeClr val="tx2"/>
                </a:solidFill>
                <a:latin typeface="Arial Unicode MS" pitchFamily="34" charset="-128"/>
                <a:ea typeface="Arial Unicode MS" pitchFamily="34" charset="-128"/>
                <a:cs typeface="Arial Unicode MS" pitchFamily="34" charset="-128"/>
              </a:rPr>
            </a:br>
            <a:r>
              <a:rPr lang="en-US" sz="1200" dirty="0">
                <a:solidFill>
                  <a:schemeClr val="tx2"/>
                </a:solidFill>
                <a:latin typeface="Arial Unicode MS" pitchFamily="34" charset="-128"/>
                <a:ea typeface="Arial Unicode MS" pitchFamily="34" charset="-128"/>
                <a:cs typeface="Arial Unicode MS" pitchFamily="34" charset="-128"/>
              </a:rPr>
              <a:t>City, St  Zip</a:t>
            </a:r>
            <a:br>
              <a:rPr lang="en-US" sz="1200" dirty="0">
                <a:solidFill>
                  <a:schemeClr val="tx2"/>
                </a:solidFill>
                <a:latin typeface="Arial Unicode MS" pitchFamily="34" charset="-128"/>
                <a:ea typeface="Arial Unicode MS" pitchFamily="34" charset="-128"/>
                <a:cs typeface="Arial Unicode MS" pitchFamily="34" charset="-128"/>
              </a:rPr>
            </a:br>
            <a:r>
              <a:rPr lang="en-US" sz="1200" dirty="0" smtClean="0">
                <a:solidFill>
                  <a:schemeClr val="tx2"/>
                </a:solidFill>
                <a:latin typeface="Arial Unicode MS" pitchFamily="34" charset="-128"/>
                <a:ea typeface="Arial Unicode MS" pitchFamily="34" charset="-128"/>
                <a:cs typeface="Arial Unicode MS" pitchFamily="34" charset="-128"/>
              </a:rPr>
              <a:t>Phone</a:t>
            </a:r>
          </a:p>
          <a:p>
            <a:pPr algn="ctr">
              <a:spcBef>
                <a:spcPct val="50000"/>
              </a:spcBef>
            </a:pPr>
            <a:r>
              <a:rPr lang="en-US" sz="1200" dirty="0" smtClean="0">
                <a:solidFill>
                  <a:schemeClr val="tx2"/>
                </a:solidFill>
                <a:latin typeface="Arial Unicode MS" pitchFamily="34" charset="-128"/>
                <a:ea typeface="Arial Unicode MS" pitchFamily="34" charset="-128"/>
                <a:cs typeface="Arial Unicode MS" pitchFamily="34" charset="-128"/>
              </a:rPr>
              <a:t>Email</a:t>
            </a:r>
            <a:r>
              <a:rPr lang="en-US" sz="1200" dirty="0">
                <a:solidFill>
                  <a:schemeClr val="tx2"/>
                </a:solidFill>
                <a:latin typeface="Arial Unicode MS" pitchFamily="34" charset="-128"/>
                <a:ea typeface="Arial Unicode MS" pitchFamily="34" charset="-128"/>
                <a:cs typeface="Arial Unicode MS" pitchFamily="34" charset="-128"/>
              </a:rPr>
              <a:t/>
            </a:r>
            <a:br>
              <a:rPr lang="en-US" sz="1200" dirty="0">
                <a:solidFill>
                  <a:schemeClr val="tx2"/>
                </a:solidFill>
                <a:latin typeface="Arial Unicode MS" pitchFamily="34" charset="-128"/>
                <a:ea typeface="Arial Unicode MS" pitchFamily="34" charset="-128"/>
                <a:cs typeface="Arial Unicode MS" pitchFamily="34" charset="-128"/>
              </a:rPr>
            </a:br>
            <a:endParaRPr lang="en-US" sz="1200" dirty="0">
              <a:solidFill>
                <a:schemeClr val="tx2"/>
              </a:solidFill>
              <a:latin typeface="Arial Unicode MS" pitchFamily="34" charset="-128"/>
              <a:ea typeface="Arial Unicode MS" pitchFamily="34" charset="-128"/>
              <a:cs typeface="Arial Unicode MS" pitchFamily="34" charset="-128"/>
            </a:endParaRPr>
          </a:p>
        </p:txBody>
      </p:sp>
      <p:sp>
        <p:nvSpPr>
          <p:cNvPr id="14341" name="Text Box 7"/>
          <p:cNvSpPr txBox="1">
            <a:spLocks noChangeArrowheads="1"/>
          </p:cNvSpPr>
          <p:nvPr/>
        </p:nvSpPr>
        <p:spPr bwMode="auto">
          <a:xfrm>
            <a:off x="457200" y="381000"/>
            <a:ext cx="2133600" cy="346075"/>
          </a:xfrm>
          <a:prstGeom prst="rect">
            <a:avLst/>
          </a:prstGeom>
          <a:noFill/>
          <a:ln w="9525">
            <a:solidFill>
              <a:schemeClr val="tx1"/>
            </a:solidFill>
            <a:miter lim="800000"/>
            <a:headEnd/>
            <a:tailEnd/>
          </a:ln>
        </p:spPr>
        <p:txBody>
          <a:bodyPr>
            <a:spAutoFit/>
          </a:bodyPr>
          <a:lstStyle/>
          <a:p>
            <a:pPr>
              <a:spcBef>
                <a:spcPct val="50000"/>
              </a:spcBef>
            </a:pPr>
            <a:r>
              <a:rPr lang="en-US" sz="1600"/>
              <a:t>Sample Cover Letter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p:spPr>
        <p:txBody>
          <a:bodyPr/>
          <a:lstStyle/>
          <a:p>
            <a:fld id="{2BE7FE21-754E-4819-95E8-2F312D0F0E56}" type="slidenum">
              <a:rPr lang="en-US" smtClean="0"/>
              <a:pPr/>
              <a:t>13</a:t>
            </a:fld>
            <a:endParaRPr lang="en-US" smtClean="0"/>
          </a:p>
        </p:txBody>
      </p:sp>
      <p:sp>
        <p:nvSpPr>
          <p:cNvPr id="15363" name="Rectangle 2"/>
          <p:cNvSpPr>
            <a:spLocks noGrp="1" noChangeArrowheads="1"/>
          </p:cNvSpPr>
          <p:nvPr>
            <p:ph type="title"/>
          </p:nvPr>
        </p:nvSpPr>
        <p:spPr/>
        <p:txBody>
          <a:bodyPr/>
          <a:lstStyle/>
          <a:p>
            <a:pPr eaLnBrk="1" hangingPunct="1"/>
            <a:r>
              <a:rPr lang="en-US" b="1" dirty="0" smtClean="0"/>
              <a:t>Cover Letter Format</a:t>
            </a:r>
          </a:p>
        </p:txBody>
      </p:sp>
      <p:sp>
        <p:nvSpPr>
          <p:cNvPr id="15364" name="Rectangle 3"/>
          <p:cNvSpPr>
            <a:spLocks noGrp="1" noChangeArrowheads="1"/>
          </p:cNvSpPr>
          <p:nvPr>
            <p:ph type="body" idx="1"/>
          </p:nvPr>
        </p:nvSpPr>
        <p:spPr/>
        <p:txBody>
          <a:bodyPr/>
          <a:lstStyle/>
          <a:p>
            <a:pPr eaLnBrk="1" hangingPunct="1"/>
            <a:r>
              <a:rPr lang="en-US" smtClean="0"/>
              <a:t>Questions?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noFill/>
        </p:spPr>
        <p:txBody>
          <a:bodyPr/>
          <a:lstStyle/>
          <a:p>
            <a:fld id="{926058C8-8EAB-4069-B736-C2077ECFD88A}" type="slidenum">
              <a:rPr lang="en-US" smtClean="0"/>
              <a:pPr/>
              <a:t>14</a:t>
            </a:fld>
            <a:endParaRPr lang="en-US" smtClean="0"/>
          </a:p>
        </p:txBody>
      </p:sp>
      <p:sp>
        <p:nvSpPr>
          <p:cNvPr id="16387" name="Rectangle 2"/>
          <p:cNvSpPr>
            <a:spLocks noGrp="1" noChangeArrowheads="1"/>
          </p:cNvSpPr>
          <p:nvPr>
            <p:ph type="title"/>
          </p:nvPr>
        </p:nvSpPr>
        <p:spPr/>
        <p:txBody>
          <a:bodyPr/>
          <a:lstStyle/>
          <a:p>
            <a:pPr eaLnBrk="1" hangingPunct="1"/>
            <a:r>
              <a:rPr lang="en-US" b="1" dirty="0" smtClean="0"/>
              <a:t>Types of Cover Letters</a:t>
            </a:r>
          </a:p>
        </p:txBody>
      </p:sp>
      <p:sp>
        <p:nvSpPr>
          <p:cNvPr id="16388" name="Rectangle 3"/>
          <p:cNvSpPr>
            <a:spLocks noGrp="1" noChangeArrowheads="1"/>
          </p:cNvSpPr>
          <p:nvPr>
            <p:ph type="body" idx="1"/>
          </p:nvPr>
        </p:nvSpPr>
        <p:spPr/>
        <p:txBody>
          <a:bodyPr/>
          <a:lstStyle/>
          <a:p>
            <a:pPr eaLnBrk="1" hangingPunct="1"/>
            <a:r>
              <a:rPr lang="en-US" smtClean="0"/>
              <a:t>Type A: Responding to Specific Job Posting</a:t>
            </a:r>
          </a:p>
          <a:p>
            <a:pPr eaLnBrk="1" hangingPunct="1"/>
            <a:r>
              <a:rPr lang="en-US" smtClean="0"/>
              <a:t>Type B: Networking/Referral</a:t>
            </a:r>
          </a:p>
          <a:p>
            <a:pPr eaLnBrk="1" hangingPunct="1"/>
            <a:r>
              <a:rPr lang="en-US" smtClean="0"/>
              <a:t>Type C: “Cold” Letters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8E4929D4-3496-4E0D-B651-8EE67B72194A}" type="slidenum">
              <a:rPr lang="en-US" smtClean="0"/>
              <a:pPr/>
              <a:t>15</a:t>
            </a:fld>
            <a:endParaRPr lang="en-US" smtClean="0"/>
          </a:p>
        </p:txBody>
      </p:sp>
      <p:sp>
        <p:nvSpPr>
          <p:cNvPr id="17411" name="Rectangle 2"/>
          <p:cNvSpPr>
            <a:spLocks noGrp="1" noChangeArrowheads="1"/>
          </p:cNvSpPr>
          <p:nvPr>
            <p:ph type="title"/>
          </p:nvPr>
        </p:nvSpPr>
        <p:spPr/>
        <p:txBody>
          <a:bodyPr/>
          <a:lstStyle/>
          <a:p>
            <a:pPr eaLnBrk="1" hangingPunct="1"/>
            <a:r>
              <a:rPr lang="en-US" b="1" dirty="0" smtClean="0"/>
              <a:t>Type A: Specific Job Posting</a:t>
            </a:r>
          </a:p>
        </p:txBody>
      </p:sp>
      <p:sp>
        <p:nvSpPr>
          <p:cNvPr id="17412" name="Rectangle 3"/>
          <p:cNvSpPr>
            <a:spLocks noGrp="1" noChangeArrowheads="1"/>
          </p:cNvSpPr>
          <p:nvPr>
            <p:ph type="body" idx="1"/>
          </p:nvPr>
        </p:nvSpPr>
        <p:spPr/>
        <p:txBody>
          <a:bodyPr/>
          <a:lstStyle/>
          <a:p>
            <a:pPr eaLnBrk="1" hangingPunct="1"/>
            <a:r>
              <a:rPr lang="en-US" smtClean="0"/>
              <a:t>Most direct, clearest</a:t>
            </a:r>
          </a:p>
          <a:p>
            <a:pPr eaLnBrk="1" hangingPunct="1"/>
            <a:r>
              <a:rPr lang="en-US" smtClean="0"/>
              <a:t>Your letter is expected, will be recognized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3"/>
          <p:cNvSpPr>
            <a:spLocks noGrp="1"/>
          </p:cNvSpPr>
          <p:nvPr>
            <p:ph type="sldNum" sz="quarter" idx="10"/>
          </p:nvPr>
        </p:nvSpPr>
        <p:spPr>
          <a:noFill/>
        </p:spPr>
        <p:txBody>
          <a:bodyPr/>
          <a:lstStyle/>
          <a:p>
            <a:fld id="{290D122C-0700-414B-8509-F91ADCFA2648}" type="slidenum">
              <a:rPr lang="en-US" smtClean="0"/>
              <a:pPr/>
              <a:t>16</a:t>
            </a:fld>
            <a:endParaRPr lang="en-US" smtClean="0"/>
          </a:p>
        </p:txBody>
      </p:sp>
      <p:sp>
        <p:nvSpPr>
          <p:cNvPr id="18435"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First Paragraph: </a:t>
            </a:r>
          </a:p>
        </p:txBody>
      </p:sp>
      <p:sp>
        <p:nvSpPr>
          <p:cNvPr id="18436" name="Rectangle 3"/>
          <p:cNvSpPr>
            <a:spLocks noGrp="1" noChangeArrowheads="1"/>
          </p:cNvSpPr>
          <p:nvPr>
            <p:ph type="body" idx="1"/>
          </p:nvPr>
        </p:nvSpPr>
        <p:spPr/>
        <p:txBody>
          <a:bodyPr/>
          <a:lstStyle/>
          <a:p>
            <a:pPr eaLnBrk="1" hangingPunct="1"/>
            <a:r>
              <a:rPr lang="en-US" smtClean="0"/>
              <a:t>“Who are you?” is easy – an applicant answering their ad</a:t>
            </a:r>
          </a:p>
          <a:p>
            <a:pPr lvl="2" eaLnBrk="1" hangingPunct="1"/>
            <a:r>
              <a:rPr lang="en-US" smtClean="0"/>
              <a:t>“I am a first-year student at the State University of New York at Buffalo Law School”</a:t>
            </a:r>
          </a:p>
          <a:p>
            <a:pPr lvl="2" eaLnBrk="1" hangingPunct="1"/>
            <a:r>
              <a:rPr lang="en-US" smtClean="0"/>
              <a:t>“I am a native of Nassau County, completing my first year at the State University of New York at Buffalo Law School.”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a:spLocks noGrp="1"/>
          </p:cNvSpPr>
          <p:nvPr>
            <p:ph type="sldNum" sz="quarter" idx="10"/>
          </p:nvPr>
        </p:nvSpPr>
        <p:spPr>
          <a:noFill/>
        </p:spPr>
        <p:txBody>
          <a:bodyPr/>
          <a:lstStyle/>
          <a:p>
            <a:fld id="{8D4B0D4A-6671-4134-BE3B-1796C0B6879D}" type="slidenum">
              <a:rPr lang="en-US" smtClean="0"/>
              <a:pPr/>
              <a:t>17</a:t>
            </a:fld>
            <a:endParaRPr lang="en-US" smtClean="0"/>
          </a:p>
        </p:txBody>
      </p:sp>
      <p:sp>
        <p:nvSpPr>
          <p:cNvPr id="19459"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First Paragraph:</a:t>
            </a:r>
          </a:p>
        </p:txBody>
      </p:sp>
      <p:sp>
        <p:nvSpPr>
          <p:cNvPr id="19460" name="Rectangle 3"/>
          <p:cNvSpPr>
            <a:spLocks noGrp="1" noChangeArrowheads="1"/>
          </p:cNvSpPr>
          <p:nvPr>
            <p:ph type="body" idx="1"/>
          </p:nvPr>
        </p:nvSpPr>
        <p:spPr/>
        <p:txBody>
          <a:bodyPr/>
          <a:lstStyle/>
          <a:p>
            <a:pPr eaLnBrk="1" hangingPunct="1"/>
            <a:r>
              <a:rPr lang="en-US" smtClean="0"/>
              <a:t>“What you want” is easy – to apply for the advertised job</a:t>
            </a:r>
          </a:p>
          <a:p>
            <a:pPr lvl="2" eaLnBrk="1" hangingPunct="1"/>
            <a:r>
              <a:rPr lang="en-US" smtClean="0"/>
              <a:t>“I found your job posting through my school’s Career Services Office and wish to apply for an internship with [your office].”</a:t>
            </a:r>
          </a:p>
          <a:p>
            <a:pPr lvl="2" eaLnBrk="1" hangingPunct="1"/>
            <a:r>
              <a:rPr lang="en-US" smtClean="0"/>
              <a:t>“As outlined on your website, I am enclosing the requisite application materials for your summer internship program”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3"/>
          <p:cNvSpPr>
            <a:spLocks noGrp="1"/>
          </p:cNvSpPr>
          <p:nvPr>
            <p:ph type="sldNum" sz="quarter" idx="10"/>
          </p:nvPr>
        </p:nvSpPr>
        <p:spPr>
          <a:noFill/>
        </p:spPr>
        <p:txBody>
          <a:bodyPr/>
          <a:lstStyle/>
          <a:p>
            <a:fld id="{54B6CB68-45DD-45BC-A68B-BFA2014E975F}" type="slidenum">
              <a:rPr lang="en-US" smtClean="0"/>
              <a:pPr/>
              <a:t>18</a:t>
            </a:fld>
            <a:endParaRPr lang="en-US" smtClean="0"/>
          </a:p>
        </p:txBody>
      </p:sp>
      <p:sp>
        <p:nvSpPr>
          <p:cNvPr id="20483"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First Paragraph:</a:t>
            </a:r>
          </a:p>
        </p:txBody>
      </p:sp>
      <p:sp>
        <p:nvSpPr>
          <p:cNvPr id="20484" name="Rectangle 3"/>
          <p:cNvSpPr>
            <a:spLocks noGrp="1" noChangeArrowheads="1"/>
          </p:cNvSpPr>
          <p:nvPr>
            <p:ph type="body" idx="1"/>
          </p:nvPr>
        </p:nvSpPr>
        <p:spPr/>
        <p:txBody>
          <a:bodyPr/>
          <a:lstStyle/>
          <a:p>
            <a:pPr eaLnBrk="1" hangingPunct="1"/>
            <a:r>
              <a:rPr lang="en-US" dirty="0" smtClean="0"/>
              <a:t>Special language: Consider questions that may arise</a:t>
            </a:r>
          </a:p>
          <a:p>
            <a:pPr lvl="2" eaLnBrk="1" hangingPunct="1"/>
            <a:r>
              <a:rPr lang="en-US" dirty="0" smtClean="0"/>
              <a:t>You are not exactly what they advertised for (1L applying for 2L job, or internship/job typically advertised to non-law students)</a:t>
            </a:r>
          </a:p>
          <a:p>
            <a:pPr lvl="2" eaLnBrk="1" hangingPunct="1"/>
            <a:r>
              <a:rPr lang="en-US" dirty="0" smtClean="0"/>
              <a:t>You need to point out your ties to their geographic area that are not obvious from your resume</a:t>
            </a:r>
          </a:p>
          <a:p>
            <a:pPr lvl="2" eaLnBrk="1" hangingPunct="1"/>
            <a:r>
              <a:rPr lang="en-US" dirty="0" smtClean="0"/>
              <a:t>You did not find the ad in its original place, but did extra research, or were referred to it by someone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p:spPr>
        <p:txBody>
          <a:bodyPr/>
          <a:lstStyle/>
          <a:p>
            <a:fld id="{AD684876-0F5B-4913-A61F-04FC071E0549}" type="slidenum">
              <a:rPr lang="en-US" smtClean="0"/>
              <a:pPr/>
              <a:t>19</a:t>
            </a:fld>
            <a:endParaRPr lang="en-US" smtClean="0"/>
          </a:p>
        </p:txBody>
      </p:sp>
      <p:sp>
        <p:nvSpPr>
          <p:cNvPr id="21507"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First Paragraph:</a:t>
            </a:r>
          </a:p>
        </p:txBody>
      </p:sp>
      <p:sp>
        <p:nvSpPr>
          <p:cNvPr id="21508" name="Rectangle 3"/>
          <p:cNvSpPr>
            <a:spLocks noGrp="1" noChangeArrowheads="1"/>
          </p:cNvSpPr>
          <p:nvPr>
            <p:ph type="body" idx="1"/>
          </p:nvPr>
        </p:nvSpPr>
        <p:spPr/>
        <p:txBody>
          <a:bodyPr/>
          <a:lstStyle/>
          <a:p>
            <a:pPr eaLnBrk="1" hangingPunct="1"/>
            <a:r>
              <a:rPr lang="en-US" sz="2800" dirty="0" smtClean="0"/>
              <a:t>Special circumstances:</a:t>
            </a:r>
          </a:p>
          <a:p>
            <a:pPr eaLnBrk="1" hangingPunct="1"/>
            <a:endParaRPr lang="en-US" sz="2800" dirty="0" smtClean="0"/>
          </a:p>
          <a:p>
            <a:pPr eaLnBrk="1" hangingPunct="1"/>
            <a:r>
              <a:rPr lang="en-US" sz="2800" dirty="0" smtClean="0"/>
              <a:t>Other important messages:</a:t>
            </a:r>
          </a:p>
          <a:p>
            <a:pPr lvl="1" eaLnBrk="1" hangingPunct="1"/>
            <a:r>
              <a:rPr lang="en-US" sz="2400" dirty="0" smtClean="0"/>
              <a:t>“While your job posting specifies a Masters Degree, I believe my Juris Doctor degree will be a suitable substitute.”</a:t>
            </a:r>
          </a:p>
          <a:p>
            <a:pPr lvl="1" eaLnBrk="1" hangingPunct="1"/>
            <a:r>
              <a:rPr lang="en-US" sz="2400" dirty="0" smtClean="0"/>
              <a:t>“While my prior experience is in the area of retail sales, my ability to manage client requests and solve problems will be well suited to a general practice law setting.”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p>
            <a:fld id="{F43C6CC3-73D9-4789-9286-B3767EE7D4D4}" type="slidenum">
              <a:rPr lang="en-US" smtClean="0"/>
              <a:pPr/>
              <a:t>2</a:t>
            </a:fld>
            <a:endParaRPr lang="en-US" smtClean="0"/>
          </a:p>
        </p:txBody>
      </p:sp>
      <p:sp>
        <p:nvSpPr>
          <p:cNvPr id="4099" name="Rectangle 2"/>
          <p:cNvSpPr>
            <a:spLocks noGrp="1" noChangeArrowheads="1"/>
          </p:cNvSpPr>
          <p:nvPr>
            <p:ph type="title"/>
          </p:nvPr>
        </p:nvSpPr>
        <p:spPr/>
        <p:txBody>
          <a:bodyPr/>
          <a:lstStyle/>
          <a:p>
            <a:pPr eaLnBrk="1" hangingPunct="1"/>
            <a:r>
              <a:rPr lang="en-US" b="1" dirty="0" smtClean="0"/>
              <a:t>What is a Cover Letter?</a:t>
            </a:r>
          </a:p>
        </p:txBody>
      </p:sp>
      <p:sp>
        <p:nvSpPr>
          <p:cNvPr id="4100" name="Rectangle 3"/>
          <p:cNvSpPr>
            <a:spLocks noGrp="1" noChangeArrowheads="1"/>
          </p:cNvSpPr>
          <p:nvPr>
            <p:ph type="body" idx="1"/>
          </p:nvPr>
        </p:nvSpPr>
        <p:spPr/>
        <p:txBody>
          <a:bodyPr/>
          <a:lstStyle/>
          <a:p>
            <a:pPr marL="0" indent="0" eaLnBrk="1" hangingPunct="1">
              <a:buNone/>
            </a:pPr>
            <a:r>
              <a:rPr lang="en-US" dirty="0" smtClean="0"/>
              <a:t>A Business Letter</a:t>
            </a:r>
          </a:p>
          <a:p>
            <a:pPr lvl="1" eaLnBrk="1" hangingPunct="1"/>
            <a:r>
              <a:rPr lang="en-US" dirty="0" smtClean="0"/>
              <a:t>use formal language, </a:t>
            </a:r>
            <a:r>
              <a:rPr lang="en-US" dirty="0" smtClean="0"/>
              <a:t>format</a:t>
            </a:r>
            <a:br>
              <a:rPr lang="en-US" dirty="0" smtClean="0"/>
            </a:br>
            <a:endParaRPr lang="en-US" dirty="0" smtClean="0"/>
          </a:p>
          <a:p>
            <a:pPr marL="0" indent="0" eaLnBrk="1" hangingPunct="1">
              <a:buNone/>
            </a:pPr>
            <a:r>
              <a:rPr lang="en-US" dirty="0" smtClean="0"/>
              <a:t>Your first contact with a potential employer</a:t>
            </a:r>
          </a:p>
          <a:p>
            <a:pPr lvl="1" eaLnBrk="1" hangingPunct="1"/>
            <a:r>
              <a:rPr lang="en-US" dirty="0" smtClean="0"/>
              <a:t>“Out of the Blue</a:t>
            </a:r>
            <a:r>
              <a:rPr lang="en-US" dirty="0" smtClean="0"/>
              <a:t>”</a:t>
            </a:r>
            <a:br>
              <a:rPr lang="en-US" dirty="0" smtClean="0"/>
            </a:br>
            <a:endParaRPr lang="en-US" dirty="0" smtClean="0"/>
          </a:p>
          <a:p>
            <a:pPr marL="0" indent="0" eaLnBrk="1" hangingPunct="1">
              <a:buNone/>
            </a:pPr>
            <a:r>
              <a:rPr lang="en-US" dirty="0" smtClean="0"/>
              <a:t>Answers basic questions about you as a candidate for the job</a:t>
            </a:r>
          </a:p>
          <a:p>
            <a:pPr lvl="1" eaLnBrk="1" hangingPunct="1"/>
            <a:r>
              <a:rPr lang="en-US" dirty="0" smtClean="0"/>
              <a:t>Who, What, Where, When, Why, How</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0"/>
          </p:nvPr>
        </p:nvSpPr>
        <p:spPr>
          <a:noFill/>
        </p:spPr>
        <p:txBody>
          <a:bodyPr/>
          <a:lstStyle/>
          <a:p>
            <a:fld id="{0E8E7D53-47A1-438A-9303-421183ECEF6D}" type="slidenum">
              <a:rPr lang="en-US" smtClean="0"/>
              <a:pPr/>
              <a:t>20</a:t>
            </a:fld>
            <a:endParaRPr lang="en-US" smtClean="0"/>
          </a:p>
        </p:txBody>
      </p:sp>
      <p:sp>
        <p:nvSpPr>
          <p:cNvPr id="22531"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First Paragraph:</a:t>
            </a:r>
          </a:p>
        </p:txBody>
      </p:sp>
      <p:sp>
        <p:nvSpPr>
          <p:cNvPr id="22532" name="Rectangle 3"/>
          <p:cNvSpPr>
            <a:spLocks noGrp="1" noChangeArrowheads="1"/>
          </p:cNvSpPr>
          <p:nvPr>
            <p:ph type="body" idx="1"/>
          </p:nvPr>
        </p:nvSpPr>
        <p:spPr/>
        <p:txBody>
          <a:bodyPr/>
          <a:lstStyle/>
          <a:p>
            <a:pPr eaLnBrk="1" hangingPunct="1">
              <a:lnSpc>
                <a:spcPct val="90000"/>
              </a:lnSpc>
            </a:pPr>
            <a:r>
              <a:rPr lang="en-US" sz="2800" dirty="0" smtClean="0"/>
              <a:t>Special circumstances:</a:t>
            </a:r>
          </a:p>
          <a:p>
            <a:pPr eaLnBrk="1" hangingPunct="1">
              <a:lnSpc>
                <a:spcPct val="90000"/>
              </a:lnSpc>
            </a:pPr>
            <a:endParaRPr lang="en-US" sz="2800" dirty="0" smtClean="0"/>
          </a:p>
          <a:p>
            <a:pPr eaLnBrk="1" hangingPunct="1">
              <a:lnSpc>
                <a:spcPct val="90000"/>
              </a:lnSpc>
            </a:pPr>
            <a:r>
              <a:rPr lang="en-US" sz="2800" dirty="0" smtClean="0"/>
              <a:t>Geographic ties</a:t>
            </a:r>
          </a:p>
          <a:p>
            <a:pPr lvl="1" eaLnBrk="1" hangingPunct="1">
              <a:lnSpc>
                <a:spcPct val="90000"/>
              </a:lnSpc>
            </a:pPr>
            <a:r>
              <a:rPr lang="en-US" sz="2400" dirty="0" smtClean="0"/>
              <a:t>“As a native of Atlanta, I am seeking internship opportunities in the surrounding Atlanta area.”</a:t>
            </a:r>
          </a:p>
          <a:p>
            <a:pPr lvl="1" eaLnBrk="1" hangingPunct="1">
              <a:lnSpc>
                <a:spcPct val="90000"/>
              </a:lnSpc>
            </a:pPr>
            <a:r>
              <a:rPr lang="en-US" sz="2400" dirty="0" smtClean="0"/>
              <a:t>“My husband/wife/etc. is a native of Atlanta and we are planning to settle there permanently.”</a:t>
            </a:r>
          </a:p>
          <a:p>
            <a:pPr lvl="1" eaLnBrk="1" hangingPunct="1">
              <a:lnSpc>
                <a:spcPct val="90000"/>
              </a:lnSpc>
            </a:pPr>
            <a:r>
              <a:rPr lang="en-US" sz="2400" dirty="0" smtClean="0"/>
              <a:t>“I attended college at Emory and plan to return to Georgia.”</a:t>
            </a:r>
          </a:p>
          <a:p>
            <a:pPr lvl="1" eaLnBrk="1" hangingPunct="1">
              <a:lnSpc>
                <a:spcPct val="90000"/>
              </a:lnSpc>
            </a:pPr>
            <a:r>
              <a:rPr lang="en-US" sz="2400" dirty="0" smtClean="0"/>
              <a:t>“I have many friends and relatives in the Atlanta area and am concentrating my job search there.”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36D30B73-1E42-4E13-B6B6-1B7538BEFDE9}" type="slidenum">
              <a:rPr lang="en-US" smtClean="0"/>
              <a:pPr/>
              <a:t>21</a:t>
            </a:fld>
            <a:endParaRPr lang="en-US" smtClean="0"/>
          </a:p>
        </p:txBody>
      </p:sp>
      <p:sp>
        <p:nvSpPr>
          <p:cNvPr id="23555"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Second Paragraph:</a:t>
            </a:r>
          </a:p>
        </p:txBody>
      </p:sp>
      <p:sp>
        <p:nvSpPr>
          <p:cNvPr id="23556" name="Rectangle 3"/>
          <p:cNvSpPr>
            <a:spLocks noGrp="1" noChangeArrowheads="1"/>
          </p:cNvSpPr>
          <p:nvPr>
            <p:ph type="body" idx="1"/>
          </p:nvPr>
        </p:nvSpPr>
        <p:spPr/>
        <p:txBody>
          <a:bodyPr/>
          <a:lstStyle/>
          <a:p>
            <a:pPr eaLnBrk="1" hangingPunct="1">
              <a:lnSpc>
                <a:spcPct val="90000"/>
              </a:lnSpc>
            </a:pPr>
            <a:r>
              <a:rPr lang="en-US" sz="2800" smtClean="0"/>
              <a:t>Work from advertised job to respond to what the employer is looking for in candidates, and directly relate your selling points to their needs.</a:t>
            </a:r>
          </a:p>
          <a:p>
            <a:pPr lvl="2" eaLnBrk="1" hangingPunct="1">
              <a:lnSpc>
                <a:spcPct val="90000"/>
              </a:lnSpc>
            </a:pPr>
            <a:r>
              <a:rPr lang="en-US" sz="2000" smtClean="0"/>
              <a:t>“You state in your job posting that you seek candidates with strong writing skills.  I have demonstrated my legal writing abilities through my membership in the Public Interest Law Journal and my consistently strong grades in research and writing classes.”</a:t>
            </a:r>
          </a:p>
          <a:p>
            <a:pPr lvl="2" eaLnBrk="1" hangingPunct="1">
              <a:lnSpc>
                <a:spcPct val="90000"/>
              </a:lnSpc>
            </a:pPr>
            <a:r>
              <a:rPr lang="en-US" sz="2000" smtClean="0"/>
              <a:t>“While you specifically request second-year law students in your hiring criteria, I am applying as a first-year student because my experience as a legal assistant prior to law school developed skills and interest in real estate law much more advanced than a typical 1L.”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F55479DA-2197-45C5-A81D-8BF0623F0C7C}" type="slidenum">
              <a:rPr lang="en-US" smtClean="0"/>
              <a:pPr/>
              <a:t>22</a:t>
            </a:fld>
            <a:endParaRPr lang="en-US" smtClean="0"/>
          </a:p>
        </p:txBody>
      </p:sp>
      <p:sp>
        <p:nvSpPr>
          <p:cNvPr id="24579" name="Rectangle 2"/>
          <p:cNvSpPr>
            <a:spLocks noGrp="1" noChangeArrowheads="1"/>
          </p:cNvSpPr>
          <p:nvPr>
            <p:ph type="title"/>
          </p:nvPr>
        </p:nvSpPr>
        <p:spPr/>
        <p:txBody>
          <a:bodyPr/>
          <a:lstStyle/>
          <a:p>
            <a:pPr eaLnBrk="1" hangingPunct="1"/>
            <a:r>
              <a:rPr lang="en-US" b="1" dirty="0" smtClean="0"/>
              <a:t>Type A: Specific Job Posting</a:t>
            </a:r>
            <a:r>
              <a:rPr lang="en-US" dirty="0" smtClean="0"/>
              <a:t/>
            </a:r>
            <a:br>
              <a:rPr lang="en-US" dirty="0" smtClean="0"/>
            </a:br>
            <a:r>
              <a:rPr lang="en-US" dirty="0" smtClean="0"/>
              <a:t>Second Paragraph:</a:t>
            </a:r>
          </a:p>
        </p:txBody>
      </p:sp>
      <p:sp>
        <p:nvSpPr>
          <p:cNvPr id="24580" name="Rectangle 3"/>
          <p:cNvSpPr>
            <a:spLocks noGrp="1" noChangeArrowheads="1"/>
          </p:cNvSpPr>
          <p:nvPr>
            <p:ph type="body" idx="1"/>
          </p:nvPr>
        </p:nvSpPr>
        <p:spPr/>
        <p:txBody>
          <a:bodyPr/>
          <a:lstStyle/>
          <a:p>
            <a:pPr eaLnBrk="1" hangingPunct="1">
              <a:lnSpc>
                <a:spcPct val="90000"/>
              </a:lnSpc>
            </a:pPr>
            <a:r>
              <a:rPr lang="en-US" sz="2800" smtClean="0"/>
              <a:t>Sometimes the job description doesn’t tell you directly what the employer is seeking.  Use other information to guess what the employer wants.</a:t>
            </a:r>
          </a:p>
          <a:p>
            <a:pPr lvl="2" eaLnBrk="1" hangingPunct="1">
              <a:lnSpc>
                <a:spcPct val="90000"/>
              </a:lnSpc>
            </a:pPr>
            <a:r>
              <a:rPr lang="en-US" sz="2000" smtClean="0"/>
              <a:t>“Your busy litigation office could use an intern who learns quickly and works independently.  While earning my Masters degree in History I had to excel in independent, deadline-driven research.”</a:t>
            </a:r>
          </a:p>
          <a:p>
            <a:pPr lvl="2" eaLnBrk="1" hangingPunct="1">
              <a:lnSpc>
                <a:spcPct val="90000"/>
              </a:lnSpc>
            </a:pPr>
            <a:r>
              <a:rPr lang="en-US" sz="2000" smtClean="0"/>
              <a:t>“Although working with a District Attorney’s Office will be a new challenge for me, my experience on the Greenacre College debate team will serve me well.  An ability to think on one’s feet and reason quickly to a conclusion is essential, both on the debate team and in the courtroom.”</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p:cNvSpPr>
          <p:nvPr>
            <p:ph type="sldNum" sz="quarter" idx="10"/>
          </p:nvPr>
        </p:nvSpPr>
        <p:spPr>
          <a:noFill/>
        </p:spPr>
        <p:txBody>
          <a:bodyPr/>
          <a:lstStyle/>
          <a:p>
            <a:fld id="{97D822FA-2FC8-4A49-B420-59E482C2E9BA}" type="slidenum">
              <a:rPr lang="en-US" smtClean="0"/>
              <a:pPr/>
              <a:t>23</a:t>
            </a:fld>
            <a:endParaRPr lang="en-US" smtClean="0"/>
          </a:p>
        </p:txBody>
      </p:sp>
      <p:sp>
        <p:nvSpPr>
          <p:cNvPr id="25603" name="Rectangle 2"/>
          <p:cNvSpPr>
            <a:spLocks noGrp="1" noChangeArrowheads="1"/>
          </p:cNvSpPr>
          <p:nvPr>
            <p:ph type="title"/>
          </p:nvPr>
        </p:nvSpPr>
        <p:spPr/>
        <p:txBody>
          <a:bodyPr/>
          <a:lstStyle/>
          <a:p>
            <a:pPr eaLnBrk="1" hangingPunct="1"/>
            <a:r>
              <a:rPr lang="en-US" b="1" dirty="0" smtClean="0"/>
              <a:t>Type A: Specific Job Posting </a:t>
            </a:r>
            <a:br>
              <a:rPr lang="en-US" b="1" dirty="0" smtClean="0"/>
            </a:br>
            <a:r>
              <a:rPr lang="en-US" dirty="0" smtClean="0"/>
              <a:t>Last Paragraph:</a:t>
            </a:r>
          </a:p>
        </p:txBody>
      </p:sp>
      <p:sp>
        <p:nvSpPr>
          <p:cNvPr id="25604" name="Rectangle 3"/>
          <p:cNvSpPr>
            <a:spLocks noGrp="1" noChangeArrowheads="1"/>
          </p:cNvSpPr>
          <p:nvPr>
            <p:ph type="body" idx="1"/>
          </p:nvPr>
        </p:nvSpPr>
        <p:spPr/>
        <p:txBody>
          <a:bodyPr/>
          <a:lstStyle/>
          <a:p>
            <a:pPr eaLnBrk="1" hangingPunct="1">
              <a:lnSpc>
                <a:spcPct val="90000"/>
              </a:lnSpc>
            </a:pPr>
            <a:r>
              <a:rPr lang="en-US" smtClean="0"/>
              <a:t>Call to Action and Thanks: What happens next?	</a:t>
            </a:r>
          </a:p>
          <a:p>
            <a:pPr lvl="1" eaLnBrk="1" hangingPunct="1">
              <a:lnSpc>
                <a:spcPct val="90000"/>
              </a:lnSpc>
            </a:pPr>
            <a:r>
              <a:rPr lang="en-US" smtClean="0"/>
              <a:t> “I can be reached at (phone number) to arrange an interview at your convenience.”</a:t>
            </a:r>
          </a:p>
          <a:p>
            <a:pPr lvl="1" eaLnBrk="1" hangingPunct="1">
              <a:lnSpc>
                <a:spcPct val="90000"/>
              </a:lnSpc>
            </a:pPr>
            <a:r>
              <a:rPr lang="en-US" smtClean="0"/>
              <a:t>“I will be in the area from February 2-5 if you would like to schedule an interview.”</a:t>
            </a:r>
          </a:p>
          <a:p>
            <a:pPr lvl="1" eaLnBrk="1" hangingPunct="1">
              <a:lnSpc>
                <a:spcPct val="90000"/>
              </a:lnSpc>
            </a:pPr>
            <a:r>
              <a:rPr lang="en-US" smtClean="0"/>
              <a:t>“I will forward my transcript when it is available.”</a:t>
            </a:r>
          </a:p>
          <a:p>
            <a:pPr lvl="1" eaLnBrk="1" hangingPunct="1">
              <a:lnSpc>
                <a:spcPct val="90000"/>
              </a:lnSpc>
            </a:pPr>
            <a:r>
              <a:rPr lang="en-US" smtClean="0"/>
              <a:t>“Thank you for your consideration.”</a:t>
            </a:r>
          </a:p>
          <a:p>
            <a:pPr eaLnBrk="1" hangingPunct="1">
              <a:lnSpc>
                <a:spcPct val="90000"/>
              </a:lnSpc>
            </a:pPr>
            <a:endParaRPr lang="en-US"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p:cNvSpPr>
          <p:nvPr>
            <p:ph type="sldNum" sz="quarter" idx="10"/>
          </p:nvPr>
        </p:nvSpPr>
        <p:spPr>
          <a:noFill/>
        </p:spPr>
        <p:txBody>
          <a:bodyPr/>
          <a:lstStyle/>
          <a:p>
            <a:fld id="{481DB9CB-8BD4-4B29-B675-6D2D8A0C147E}" type="slidenum">
              <a:rPr lang="en-US" smtClean="0"/>
              <a:pPr/>
              <a:t>24</a:t>
            </a:fld>
            <a:endParaRPr lang="en-US" smtClean="0"/>
          </a:p>
        </p:txBody>
      </p:sp>
      <p:sp>
        <p:nvSpPr>
          <p:cNvPr id="26627" name="Rectangle 2"/>
          <p:cNvSpPr>
            <a:spLocks noGrp="1" noChangeArrowheads="1"/>
          </p:cNvSpPr>
          <p:nvPr>
            <p:ph type="title"/>
          </p:nvPr>
        </p:nvSpPr>
        <p:spPr/>
        <p:txBody>
          <a:bodyPr/>
          <a:lstStyle/>
          <a:p>
            <a:pPr eaLnBrk="1" hangingPunct="1"/>
            <a:r>
              <a:rPr lang="en-US" b="1" dirty="0" smtClean="0"/>
              <a:t>Type A: Specific Job Posting</a:t>
            </a:r>
          </a:p>
        </p:txBody>
      </p:sp>
      <p:sp>
        <p:nvSpPr>
          <p:cNvPr id="26628" name="Rectangle 3"/>
          <p:cNvSpPr>
            <a:spLocks noGrp="1" noChangeArrowheads="1"/>
          </p:cNvSpPr>
          <p:nvPr>
            <p:ph type="body" idx="1"/>
          </p:nvPr>
        </p:nvSpPr>
        <p:spPr/>
        <p:txBody>
          <a:bodyPr/>
          <a:lstStyle/>
          <a:p>
            <a:pPr eaLnBrk="1" hangingPunct="1"/>
            <a:r>
              <a:rPr lang="en-US" smtClean="0"/>
              <a:t>Questions?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p:cNvSpPr>
          <p:nvPr>
            <p:ph type="sldNum" sz="quarter" idx="10"/>
          </p:nvPr>
        </p:nvSpPr>
        <p:spPr>
          <a:noFill/>
        </p:spPr>
        <p:txBody>
          <a:bodyPr/>
          <a:lstStyle/>
          <a:p>
            <a:fld id="{47C163F5-D85D-4C54-A7A7-612BAE1FD4B3}" type="slidenum">
              <a:rPr lang="en-US" smtClean="0"/>
              <a:pPr/>
              <a:t>25</a:t>
            </a:fld>
            <a:endParaRPr lang="en-US" smtClean="0"/>
          </a:p>
        </p:txBody>
      </p:sp>
      <p:sp>
        <p:nvSpPr>
          <p:cNvPr id="27651" name="Rectangle 2"/>
          <p:cNvSpPr>
            <a:spLocks noGrp="1" noChangeArrowheads="1"/>
          </p:cNvSpPr>
          <p:nvPr>
            <p:ph type="title"/>
          </p:nvPr>
        </p:nvSpPr>
        <p:spPr/>
        <p:txBody>
          <a:bodyPr/>
          <a:lstStyle/>
          <a:p>
            <a:pPr eaLnBrk="1" hangingPunct="1"/>
            <a:r>
              <a:rPr lang="en-US" sz="4000" b="1" smtClean="0"/>
              <a:t>Type B: Networking/Referral Cover Letter</a:t>
            </a:r>
            <a:r>
              <a:rPr lang="en-US" smtClean="0"/>
              <a:t/>
            </a:r>
            <a:br>
              <a:rPr lang="en-US" smtClean="0"/>
            </a:br>
            <a:endParaRPr lang="en-US" smtClean="0"/>
          </a:p>
        </p:txBody>
      </p:sp>
      <p:sp>
        <p:nvSpPr>
          <p:cNvPr id="27652" name="Rectangle 3"/>
          <p:cNvSpPr>
            <a:spLocks noGrp="1" noChangeArrowheads="1"/>
          </p:cNvSpPr>
          <p:nvPr>
            <p:ph type="body" idx="1"/>
          </p:nvPr>
        </p:nvSpPr>
        <p:spPr/>
        <p:txBody>
          <a:bodyPr/>
          <a:lstStyle/>
          <a:p>
            <a:pPr eaLnBrk="1" hangingPunct="1"/>
            <a:r>
              <a:rPr lang="en-US" smtClean="0"/>
              <a:t>Identifies a personal link to the reader</a:t>
            </a:r>
          </a:p>
          <a:p>
            <a:pPr lvl="1" eaLnBrk="1" hangingPunct="1"/>
            <a:r>
              <a:rPr lang="en-US" smtClean="0"/>
              <a:t>Mutual friend/acquaintance</a:t>
            </a:r>
          </a:p>
          <a:p>
            <a:pPr lvl="1" eaLnBrk="1" hangingPunct="1"/>
            <a:r>
              <a:rPr lang="en-US" smtClean="0"/>
              <a:t>Alumnus of your school</a:t>
            </a:r>
          </a:p>
          <a:p>
            <a:pPr lvl="1" eaLnBrk="1" hangingPunct="1"/>
            <a:r>
              <a:rPr lang="en-US" smtClean="0"/>
              <a:t>Met before in another context</a:t>
            </a:r>
          </a:p>
          <a:p>
            <a:pPr eaLnBrk="1" hangingPunct="1"/>
            <a:r>
              <a:rPr lang="en-US" smtClean="0"/>
              <a:t>Goal: AIR</a:t>
            </a:r>
          </a:p>
          <a:p>
            <a:pPr lvl="1" eaLnBrk="1" hangingPunct="1"/>
            <a:r>
              <a:rPr lang="en-US" smtClean="0"/>
              <a:t>Advice, Information, Referrals</a:t>
            </a:r>
          </a:p>
          <a:p>
            <a:pPr eaLnBrk="1" hangingPunct="1"/>
            <a:r>
              <a:rPr lang="en-US" smtClean="0"/>
              <a:t>Result: Informational Interview</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p:cNvSpPr>
          <p:nvPr>
            <p:ph type="sldNum" sz="quarter" idx="10"/>
          </p:nvPr>
        </p:nvSpPr>
        <p:spPr>
          <a:noFill/>
        </p:spPr>
        <p:txBody>
          <a:bodyPr/>
          <a:lstStyle/>
          <a:p>
            <a:fld id="{F38860C3-20F2-4978-9AD1-966411CBC4DD}" type="slidenum">
              <a:rPr lang="en-US" smtClean="0"/>
              <a:pPr/>
              <a:t>26</a:t>
            </a:fld>
            <a:endParaRPr lang="en-US" smtClean="0"/>
          </a:p>
        </p:txBody>
      </p:sp>
      <p:sp>
        <p:nvSpPr>
          <p:cNvPr id="28675" name="Rectangle 2"/>
          <p:cNvSpPr>
            <a:spLocks noGrp="1" noChangeArrowheads="1"/>
          </p:cNvSpPr>
          <p:nvPr>
            <p:ph type="title"/>
          </p:nvPr>
        </p:nvSpPr>
        <p:spPr/>
        <p:txBody>
          <a:bodyPr/>
          <a:lstStyle/>
          <a:p>
            <a:pPr eaLnBrk="1" hangingPunct="1"/>
            <a:r>
              <a:rPr lang="en-US" sz="4000" b="1" dirty="0" smtClean="0"/>
              <a:t>Type B: Networking/Referral Cover Letter</a:t>
            </a:r>
            <a:r>
              <a:rPr lang="en-US" dirty="0" smtClean="0"/>
              <a:t> </a:t>
            </a:r>
            <a:br>
              <a:rPr lang="en-US" dirty="0" smtClean="0"/>
            </a:br>
            <a:r>
              <a:rPr lang="en-US" dirty="0" smtClean="0"/>
              <a:t>First Paragraph:</a:t>
            </a:r>
          </a:p>
        </p:txBody>
      </p:sp>
      <p:sp>
        <p:nvSpPr>
          <p:cNvPr id="28676" name="Rectangle 3"/>
          <p:cNvSpPr>
            <a:spLocks noGrp="1" noChangeArrowheads="1"/>
          </p:cNvSpPr>
          <p:nvPr>
            <p:ph type="body" idx="1"/>
          </p:nvPr>
        </p:nvSpPr>
        <p:spPr>
          <a:xfrm>
            <a:off x="533400" y="3048000"/>
            <a:ext cx="5829300" cy="5486400"/>
          </a:xfrm>
        </p:spPr>
        <p:txBody>
          <a:bodyPr/>
          <a:lstStyle/>
          <a:p>
            <a:pPr eaLnBrk="1" hangingPunct="1"/>
            <a:r>
              <a:rPr lang="en-US" dirty="0" smtClean="0"/>
              <a:t>IMMEDIATELY identify your connection!</a:t>
            </a:r>
          </a:p>
          <a:p>
            <a:pPr eaLnBrk="1" hangingPunct="1"/>
            <a:r>
              <a:rPr lang="en-US" dirty="0" smtClean="0"/>
              <a:t>IMMEDIATELY tell them what you want!</a:t>
            </a:r>
          </a:p>
          <a:p>
            <a:pPr lvl="1" eaLnBrk="1" hangingPunct="1"/>
            <a:r>
              <a:rPr lang="en-US" dirty="0" smtClean="0"/>
              <a:t>The Reader has no idea who might be writing them, especially since they don’t have a job posted.  The longer they remain confused, the less persuasive you will be.</a:t>
            </a:r>
          </a:p>
          <a:p>
            <a:pPr lvl="1" eaLnBrk="1" hangingPunct="1">
              <a:buFontTx/>
              <a:buNone/>
            </a:pP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p:cNvSpPr>
          <p:nvPr>
            <p:ph type="sldNum" sz="quarter" idx="10"/>
          </p:nvPr>
        </p:nvSpPr>
        <p:spPr>
          <a:noFill/>
        </p:spPr>
        <p:txBody>
          <a:bodyPr/>
          <a:lstStyle/>
          <a:p>
            <a:fld id="{F48A5943-8382-40BB-8EFA-E766AA4E620D}" type="slidenum">
              <a:rPr lang="en-US" smtClean="0"/>
              <a:pPr/>
              <a:t>27</a:t>
            </a:fld>
            <a:endParaRPr lang="en-US" smtClean="0"/>
          </a:p>
        </p:txBody>
      </p:sp>
      <p:sp>
        <p:nvSpPr>
          <p:cNvPr id="29699" name="Rectangle 2"/>
          <p:cNvSpPr>
            <a:spLocks noGrp="1" noChangeArrowheads="1"/>
          </p:cNvSpPr>
          <p:nvPr>
            <p:ph type="title"/>
          </p:nvPr>
        </p:nvSpPr>
        <p:spPr/>
        <p:txBody>
          <a:bodyPr/>
          <a:lstStyle/>
          <a:p>
            <a:pPr eaLnBrk="1" hangingPunct="1"/>
            <a:r>
              <a:rPr lang="en-US" sz="4000" b="1" dirty="0" smtClean="0"/>
              <a:t>Type B: Networking/Referral Cover Letter</a:t>
            </a:r>
            <a:r>
              <a:rPr lang="en-US" dirty="0" smtClean="0"/>
              <a:t> </a:t>
            </a:r>
            <a:br>
              <a:rPr lang="en-US" dirty="0" smtClean="0"/>
            </a:br>
            <a:r>
              <a:rPr lang="en-US" dirty="0" smtClean="0"/>
              <a:t>First Paragraph:</a:t>
            </a:r>
          </a:p>
        </p:txBody>
      </p:sp>
      <p:sp>
        <p:nvSpPr>
          <p:cNvPr id="29700" name="Rectangle 3"/>
          <p:cNvSpPr>
            <a:spLocks noGrp="1" noChangeArrowheads="1"/>
          </p:cNvSpPr>
          <p:nvPr>
            <p:ph type="body" idx="1"/>
          </p:nvPr>
        </p:nvSpPr>
        <p:spPr>
          <a:xfrm>
            <a:off x="533400" y="2895600"/>
            <a:ext cx="5829300" cy="5486400"/>
          </a:xfrm>
        </p:spPr>
        <p:txBody>
          <a:bodyPr/>
          <a:lstStyle/>
          <a:p>
            <a:pPr eaLnBrk="1" hangingPunct="1">
              <a:lnSpc>
                <a:spcPct val="90000"/>
              </a:lnSpc>
            </a:pPr>
            <a:r>
              <a:rPr lang="en-US" sz="2800" smtClean="0"/>
              <a:t>Examples:</a:t>
            </a:r>
          </a:p>
          <a:p>
            <a:pPr lvl="1" eaLnBrk="1" hangingPunct="1">
              <a:lnSpc>
                <a:spcPct val="90000"/>
              </a:lnSpc>
            </a:pPr>
            <a:r>
              <a:rPr lang="en-US" sz="2400" smtClean="0"/>
              <a:t>“Professor Henry Jones, my Archaeology instructor, suggested that I contact you as I explore careers in artifact law.”</a:t>
            </a:r>
          </a:p>
          <a:p>
            <a:pPr lvl="1" eaLnBrk="1" hangingPunct="1">
              <a:lnSpc>
                <a:spcPct val="90000"/>
              </a:lnSpc>
            </a:pPr>
            <a:r>
              <a:rPr lang="en-US" sz="2400" smtClean="0"/>
              <a:t>“As a fellow graduate of the Ringling Brothers Clown College, I am writing for advice on breaking into the world of balloon animal design.”</a:t>
            </a:r>
          </a:p>
          <a:p>
            <a:pPr lvl="1" eaLnBrk="1" hangingPunct="1">
              <a:lnSpc>
                <a:spcPct val="90000"/>
              </a:lnSpc>
            </a:pPr>
            <a:r>
              <a:rPr lang="en-US" sz="2400" smtClean="0"/>
              <a:t>“We met several years ago at a Supermarket Produce seminar, where you led a class on Banana Peel safety. Now that I am in law school, I would welcome the chance to talk to you about your career in personal injury and risk management.”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p:cNvSpPr>
          <p:nvPr>
            <p:ph type="sldNum" sz="quarter" idx="10"/>
          </p:nvPr>
        </p:nvSpPr>
        <p:spPr>
          <a:noFill/>
        </p:spPr>
        <p:txBody>
          <a:bodyPr/>
          <a:lstStyle/>
          <a:p>
            <a:fld id="{4CF7EEBE-F947-4DB4-8124-47335B5E9F93}" type="slidenum">
              <a:rPr lang="en-US" smtClean="0"/>
              <a:pPr/>
              <a:t>28</a:t>
            </a:fld>
            <a:endParaRPr lang="en-US" smtClean="0"/>
          </a:p>
        </p:txBody>
      </p:sp>
      <p:sp>
        <p:nvSpPr>
          <p:cNvPr id="30723" name="Rectangle 2"/>
          <p:cNvSpPr>
            <a:spLocks noGrp="1" noChangeArrowheads="1"/>
          </p:cNvSpPr>
          <p:nvPr>
            <p:ph type="title"/>
          </p:nvPr>
        </p:nvSpPr>
        <p:spPr/>
        <p:txBody>
          <a:bodyPr/>
          <a:lstStyle/>
          <a:p>
            <a:pPr eaLnBrk="1" hangingPunct="1"/>
            <a:r>
              <a:rPr lang="en-US" sz="4000" b="1" dirty="0" smtClean="0"/>
              <a:t>Type B:</a:t>
            </a:r>
            <a:br>
              <a:rPr lang="en-US" sz="4000" b="1" dirty="0" smtClean="0"/>
            </a:br>
            <a:r>
              <a:rPr lang="en-US" sz="4000" b="1" dirty="0" smtClean="0"/>
              <a:t>Networking/Referral Cover Letter</a:t>
            </a:r>
            <a:r>
              <a:rPr lang="en-US" dirty="0" smtClean="0"/>
              <a:t> </a:t>
            </a:r>
            <a:br>
              <a:rPr lang="en-US" dirty="0" smtClean="0"/>
            </a:br>
            <a:r>
              <a:rPr lang="en-US" dirty="0" smtClean="0"/>
              <a:t>Second Paragraph:</a:t>
            </a:r>
          </a:p>
        </p:txBody>
      </p:sp>
      <p:sp>
        <p:nvSpPr>
          <p:cNvPr id="30724" name="Rectangle 3"/>
          <p:cNvSpPr>
            <a:spLocks noGrp="1" noChangeArrowheads="1"/>
          </p:cNvSpPr>
          <p:nvPr>
            <p:ph type="body" idx="1"/>
          </p:nvPr>
        </p:nvSpPr>
        <p:spPr>
          <a:xfrm>
            <a:off x="533400" y="3124200"/>
            <a:ext cx="5829300" cy="5486400"/>
          </a:xfrm>
        </p:spPr>
        <p:txBody>
          <a:bodyPr/>
          <a:lstStyle/>
          <a:p>
            <a:pPr eaLnBrk="1" hangingPunct="1">
              <a:lnSpc>
                <a:spcPct val="90000"/>
              </a:lnSpc>
            </a:pPr>
            <a:r>
              <a:rPr lang="en-US" sz="2800" smtClean="0"/>
              <a:t>What else will they be wondering (be SENSITIVE)?</a:t>
            </a:r>
          </a:p>
          <a:p>
            <a:pPr lvl="1" eaLnBrk="1" hangingPunct="1">
              <a:lnSpc>
                <a:spcPct val="90000"/>
              </a:lnSpc>
            </a:pPr>
            <a:r>
              <a:rPr lang="en-US" sz="2400" smtClean="0"/>
              <a:t>Who are you? What do you want? How did you find them? Why do you think they might be able to help you? What can they possibly offer you?</a:t>
            </a:r>
          </a:p>
          <a:p>
            <a:pPr lvl="1" eaLnBrk="1" hangingPunct="1">
              <a:lnSpc>
                <a:spcPct val="90000"/>
              </a:lnSpc>
            </a:pPr>
            <a:r>
              <a:rPr lang="en-US" sz="2400" smtClean="0"/>
              <a:t>Think of opening letters at home.  You are more likely to respond (i.e. not throw away) if:</a:t>
            </a:r>
          </a:p>
          <a:p>
            <a:pPr lvl="2" eaLnBrk="1" hangingPunct="1">
              <a:lnSpc>
                <a:spcPct val="90000"/>
              </a:lnSpc>
            </a:pPr>
            <a:r>
              <a:rPr lang="en-US" sz="2000" smtClean="0"/>
              <a:t>They are from people/sources you know</a:t>
            </a:r>
          </a:p>
          <a:p>
            <a:pPr lvl="2" eaLnBrk="1" hangingPunct="1">
              <a:lnSpc>
                <a:spcPct val="90000"/>
              </a:lnSpc>
            </a:pPr>
            <a:r>
              <a:rPr lang="en-US" sz="2000" smtClean="0"/>
              <a:t>They ask you for something that is easy or at least within your power</a:t>
            </a:r>
          </a:p>
          <a:p>
            <a:pPr lvl="2" eaLnBrk="1" hangingPunct="1">
              <a:lnSpc>
                <a:spcPct val="90000"/>
              </a:lnSpc>
            </a:pPr>
            <a:r>
              <a:rPr lang="en-US" sz="2000" smtClean="0"/>
              <a:t>They are interesting to read</a:t>
            </a:r>
          </a:p>
          <a:p>
            <a:pPr lvl="2" eaLnBrk="1" hangingPunct="1">
              <a:lnSpc>
                <a:spcPct val="90000"/>
              </a:lnSpc>
            </a:pPr>
            <a:r>
              <a:rPr lang="en-US" sz="2000" smtClean="0"/>
              <a:t>They instill a sense of obligation or sympathy</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p:cNvSpPr>
          <p:nvPr>
            <p:ph type="sldNum" sz="quarter" idx="10"/>
          </p:nvPr>
        </p:nvSpPr>
        <p:spPr>
          <a:noFill/>
        </p:spPr>
        <p:txBody>
          <a:bodyPr/>
          <a:lstStyle/>
          <a:p>
            <a:fld id="{51E1F62A-A062-4BA2-AB10-D3DDAFAC0E59}" type="slidenum">
              <a:rPr lang="en-US" smtClean="0"/>
              <a:pPr/>
              <a:t>29</a:t>
            </a:fld>
            <a:endParaRPr lang="en-US" smtClean="0"/>
          </a:p>
        </p:txBody>
      </p:sp>
      <p:sp>
        <p:nvSpPr>
          <p:cNvPr id="31747" name="Rectangle 2"/>
          <p:cNvSpPr>
            <a:spLocks noGrp="1" noChangeArrowheads="1"/>
          </p:cNvSpPr>
          <p:nvPr>
            <p:ph type="title"/>
          </p:nvPr>
        </p:nvSpPr>
        <p:spPr/>
        <p:txBody>
          <a:bodyPr/>
          <a:lstStyle/>
          <a:p>
            <a:pPr eaLnBrk="1" hangingPunct="1"/>
            <a:r>
              <a:rPr lang="en-US" sz="4000" b="1" dirty="0" smtClean="0"/>
              <a:t>Type B:</a:t>
            </a:r>
            <a:br>
              <a:rPr lang="en-US" sz="4000" b="1" dirty="0" smtClean="0"/>
            </a:br>
            <a:r>
              <a:rPr lang="en-US" sz="4000" b="1" dirty="0" smtClean="0"/>
              <a:t>Networking/Referral Cover Letter</a:t>
            </a:r>
            <a:r>
              <a:rPr lang="en-US" dirty="0" smtClean="0"/>
              <a:t> </a:t>
            </a:r>
            <a:br>
              <a:rPr lang="en-US" dirty="0" smtClean="0"/>
            </a:br>
            <a:r>
              <a:rPr lang="en-US" dirty="0" smtClean="0"/>
              <a:t>Second Paragraph:</a:t>
            </a:r>
          </a:p>
        </p:txBody>
      </p:sp>
      <p:sp>
        <p:nvSpPr>
          <p:cNvPr id="31748" name="Rectangle 3"/>
          <p:cNvSpPr>
            <a:spLocks noGrp="1" noChangeArrowheads="1"/>
          </p:cNvSpPr>
          <p:nvPr>
            <p:ph type="body" idx="1"/>
          </p:nvPr>
        </p:nvSpPr>
        <p:spPr>
          <a:xfrm>
            <a:off x="304800" y="3048000"/>
            <a:ext cx="6553200" cy="5486400"/>
          </a:xfrm>
        </p:spPr>
        <p:txBody>
          <a:bodyPr/>
          <a:lstStyle/>
          <a:p>
            <a:pPr eaLnBrk="1" hangingPunct="1">
              <a:lnSpc>
                <a:spcPct val="90000"/>
              </a:lnSpc>
            </a:pPr>
            <a:r>
              <a:rPr lang="en-US" sz="2800" smtClean="0"/>
              <a:t>Goal: Develop the connection between you and the reader, so they want to meet you</a:t>
            </a:r>
          </a:p>
          <a:p>
            <a:pPr eaLnBrk="1" hangingPunct="1">
              <a:lnSpc>
                <a:spcPct val="90000"/>
              </a:lnSpc>
            </a:pPr>
            <a:r>
              <a:rPr lang="en-US" sz="2800" smtClean="0"/>
              <a:t>Describe your interest in their field</a:t>
            </a:r>
          </a:p>
          <a:p>
            <a:pPr lvl="1" eaLnBrk="1" hangingPunct="1">
              <a:lnSpc>
                <a:spcPct val="90000"/>
              </a:lnSpc>
            </a:pPr>
            <a:r>
              <a:rPr lang="en-US" sz="2400" smtClean="0"/>
              <a:t>“As I continue to evaluate career options in different legal fields, I find myself intrigued by construction law.”</a:t>
            </a:r>
          </a:p>
          <a:p>
            <a:pPr eaLnBrk="1" hangingPunct="1">
              <a:lnSpc>
                <a:spcPct val="90000"/>
              </a:lnSpc>
            </a:pPr>
            <a:r>
              <a:rPr lang="en-US" sz="2800" smtClean="0"/>
              <a:t>Show that you’ve done a little homework</a:t>
            </a:r>
          </a:p>
          <a:p>
            <a:pPr lvl="1" eaLnBrk="1" hangingPunct="1">
              <a:lnSpc>
                <a:spcPct val="90000"/>
              </a:lnSpc>
            </a:pPr>
            <a:r>
              <a:rPr lang="en-US" sz="2400" smtClean="0"/>
              <a:t>“Professor Jones speaks highly of your firm and directed me to your article entitled, “Insuring the Holy Grail,” which I found fascinating.”</a:t>
            </a:r>
          </a:p>
          <a:p>
            <a:pPr lvl="1" eaLnBrk="1" hangingPunct="1">
              <a:lnSpc>
                <a:spcPct val="90000"/>
              </a:lnSpc>
            </a:pPr>
            <a:r>
              <a:rPr lang="en-US" sz="2400" smtClean="0"/>
              <a:t>“Your firm, Trigger, Silver &amp; Ed, is nationally renowned for its excellence in Equine Law.”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p>
            <a:fld id="{109C0486-9A45-4075-AB28-E823FED72D8F}" type="slidenum">
              <a:rPr lang="en-US" smtClean="0"/>
              <a:pPr/>
              <a:t>3</a:t>
            </a:fld>
            <a:endParaRPr lang="en-US" smtClean="0"/>
          </a:p>
        </p:txBody>
      </p:sp>
      <p:sp>
        <p:nvSpPr>
          <p:cNvPr id="5123" name="Rectangle 2"/>
          <p:cNvSpPr>
            <a:spLocks noGrp="1" noChangeArrowheads="1"/>
          </p:cNvSpPr>
          <p:nvPr>
            <p:ph type="title"/>
          </p:nvPr>
        </p:nvSpPr>
        <p:spPr/>
        <p:txBody>
          <a:bodyPr/>
          <a:lstStyle/>
          <a:p>
            <a:pPr eaLnBrk="1" hangingPunct="1"/>
            <a:r>
              <a:rPr lang="en-US" b="1" dirty="0" smtClean="0"/>
              <a:t>Goals of a Cover Letter</a:t>
            </a:r>
            <a:endParaRPr lang="en-US" b="1" dirty="0" smtClean="0"/>
          </a:p>
        </p:txBody>
      </p:sp>
      <p:sp>
        <p:nvSpPr>
          <p:cNvPr id="5124" name="Rectangle 3"/>
          <p:cNvSpPr>
            <a:spLocks noGrp="1" noChangeArrowheads="1"/>
          </p:cNvSpPr>
          <p:nvPr>
            <p:ph type="body" idx="1"/>
          </p:nvPr>
        </p:nvSpPr>
        <p:spPr>
          <a:xfrm>
            <a:off x="457200" y="2133600"/>
            <a:ext cx="5829300" cy="6324600"/>
          </a:xfrm>
        </p:spPr>
        <p:txBody>
          <a:bodyPr/>
          <a:lstStyle/>
          <a:p>
            <a:pPr eaLnBrk="1" hangingPunct="1"/>
            <a:r>
              <a:rPr lang="en-US" dirty="0" smtClean="0">
                <a:latin typeface="+mj-lt"/>
              </a:rPr>
              <a:t>To clearly express your interests to an employer. </a:t>
            </a:r>
          </a:p>
          <a:p>
            <a:pPr eaLnBrk="1" hangingPunct="1"/>
            <a:r>
              <a:rPr lang="en-US" dirty="0" smtClean="0">
                <a:latin typeface="+mj-lt"/>
              </a:rPr>
              <a:t>To state how your skills specifically meet the employer's needs. </a:t>
            </a:r>
          </a:p>
          <a:p>
            <a:pPr eaLnBrk="1" hangingPunct="1"/>
            <a:r>
              <a:rPr lang="en-US" dirty="0" smtClean="0">
                <a:latin typeface="+mj-lt"/>
              </a:rPr>
              <a:t>To get the employer to want to read further, read your resume, and ask you for an interview. </a:t>
            </a:r>
          </a:p>
          <a:p>
            <a:pPr eaLnBrk="1" hangingPunct="1"/>
            <a:r>
              <a:rPr lang="en-US" dirty="0" smtClean="0">
                <a:latin typeface="+mj-lt"/>
              </a:rPr>
              <a:t>THE COVER LETTER DOES NOT GET YOU THE JOB, ONLY THE INTERVIEW!</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p:cNvSpPr>
          <p:nvPr>
            <p:ph type="sldNum" sz="quarter" idx="10"/>
          </p:nvPr>
        </p:nvSpPr>
        <p:spPr>
          <a:noFill/>
        </p:spPr>
        <p:txBody>
          <a:bodyPr/>
          <a:lstStyle/>
          <a:p>
            <a:fld id="{42C2DBF3-F082-4E7F-853C-610EC9609A9B}" type="slidenum">
              <a:rPr lang="en-US" smtClean="0"/>
              <a:pPr/>
              <a:t>30</a:t>
            </a:fld>
            <a:endParaRPr lang="en-US" smtClean="0"/>
          </a:p>
        </p:txBody>
      </p:sp>
      <p:sp>
        <p:nvSpPr>
          <p:cNvPr id="32771" name="Rectangle 2"/>
          <p:cNvSpPr>
            <a:spLocks noGrp="1" noChangeArrowheads="1"/>
          </p:cNvSpPr>
          <p:nvPr>
            <p:ph type="title"/>
          </p:nvPr>
        </p:nvSpPr>
        <p:spPr/>
        <p:txBody>
          <a:bodyPr/>
          <a:lstStyle/>
          <a:p>
            <a:pPr eaLnBrk="1" hangingPunct="1"/>
            <a:r>
              <a:rPr lang="en-US" sz="4000" b="1" dirty="0" smtClean="0"/>
              <a:t>Type B: Networking/Referral Cover Letter</a:t>
            </a:r>
            <a:r>
              <a:rPr lang="en-US" dirty="0" smtClean="0"/>
              <a:t> </a:t>
            </a:r>
            <a:br>
              <a:rPr lang="en-US" dirty="0" smtClean="0"/>
            </a:br>
            <a:r>
              <a:rPr lang="en-US" dirty="0" smtClean="0"/>
              <a:t>Last Paragraph:</a:t>
            </a:r>
          </a:p>
        </p:txBody>
      </p:sp>
      <p:sp>
        <p:nvSpPr>
          <p:cNvPr id="32772" name="Rectangle 3"/>
          <p:cNvSpPr>
            <a:spLocks noGrp="1" noChangeArrowheads="1"/>
          </p:cNvSpPr>
          <p:nvPr>
            <p:ph type="body" idx="1"/>
          </p:nvPr>
        </p:nvSpPr>
        <p:spPr>
          <a:xfrm>
            <a:off x="533400" y="3124200"/>
            <a:ext cx="5829300" cy="5486400"/>
          </a:xfrm>
        </p:spPr>
        <p:txBody>
          <a:bodyPr/>
          <a:lstStyle/>
          <a:p>
            <a:pPr eaLnBrk="1" hangingPunct="1">
              <a:lnSpc>
                <a:spcPct val="90000"/>
              </a:lnSpc>
            </a:pPr>
            <a:r>
              <a:rPr lang="en-US" sz="2800" smtClean="0"/>
              <a:t>The Call to Action: What happens now?</a:t>
            </a:r>
          </a:p>
          <a:p>
            <a:pPr eaLnBrk="1" hangingPunct="1">
              <a:lnSpc>
                <a:spcPct val="90000"/>
              </a:lnSpc>
            </a:pPr>
            <a:r>
              <a:rPr lang="en-US" sz="2800" smtClean="0"/>
              <a:t>Remind them of what you want:</a:t>
            </a:r>
          </a:p>
          <a:p>
            <a:pPr lvl="1" eaLnBrk="1" hangingPunct="1">
              <a:lnSpc>
                <a:spcPct val="90000"/>
              </a:lnSpc>
            </a:pPr>
            <a:r>
              <a:rPr lang="en-US" sz="2400" smtClean="0"/>
              <a:t>Advice, Information, Referrals</a:t>
            </a:r>
          </a:p>
          <a:p>
            <a:pPr eaLnBrk="1" hangingPunct="1">
              <a:lnSpc>
                <a:spcPct val="90000"/>
              </a:lnSpc>
            </a:pPr>
            <a:r>
              <a:rPr lang="en-US" sz="2800" smtClean="0"/>
              <a:t>“While I realize that your firm may not have any internships available, I would appreciate any insight or connection to the entertainment law community that you could provide.”</a:t>
            </a:r>
          </a:p>
          <a:p>
            <a:pPr eaLnBrk="1" hangingPunct="1">
              <a:lnSpc>
                <a:spcPct val="90000"/>
              </a:lnSpc>
            </a:pPr>
            <a:r>
              <a:rPr lang="en-US" sz="2800" smtClean="0"/>
              <a:t>“As I pursue a career in patent law, any advice, information or referrals you could offer would help me greatly.”</a:t>
            </a:r>
          </a:p>
          <a:p>
            <a:pPr eaLnBrk="1" hangingPunct="1">
              <a:lnSpc>
                <a:spcPct val="90000"/>
              </a:lnSpc>
              <a:buFontTx/>
              <a:buNone/>
            </a:pPr>
            <a:endParaRPr lang="en-US" sz="2800" smtClean="0"/>
          </a:p>
          <a:p>
            <a:pPr eaLnBrk="1" hangingPunct="1">
              <a:lnSpc>
                <a:spcPct val="90000"/>
              </a:lnSpc>
            </a:pPr>
            <a:endParaRPr lang="en-US" sz="2800" smtClean="0"/>
          </a:p>
          <a:p>
            <a:pPr eaLnBrk="1" hangingPunct="1">
              <a:lnSpc>
                <a:spcPct val="90000"/>
              </a:lnSpc>
            </a:pPr>
            <a:endParaRPr lang="en-US" sz="280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p:cNvSpPr>
          <p:nvPr>
            <p:ph type="sldNum" sz="quarter" idx="10"/>
          </p:nvPr>
        </p:nvSpPr>
        <p:spPr>
          <a:noFill/>
        </p:spPr>
        <p:txBody>
          <a:bodyPr/>
          <a:lstStyle/>
          <a:p>
            <a:fld id="{DD6E9E86-F6D9-4EB5-8010-6014DC5D1420}" type="slidenum">
              <a:rPr lang="en-US" smtClean="0"/>
              <a:pPr/>
              <a:t>31</a:t>
            </a:fld>
            <a:endParaRPr lang="en-US" smtClean="0"/>
          </a:p>
        </p:txBody>
      </p:sp>
      <p:sp>
        <p:nvSpPr>
          <p:cNvPr id="33795" name="Rectangle 2"/>
          <p:cNvSpPr>
            <a:spLocks noGrp="1" noChangeArrowheads="1"/>
          </p:cNvSpPr>
          <p:nvPr>
            <p:ph type="title"/>
          </p:nvPr>
        </p:nvSpPr>
        <p:spPr/>
        <p:txBody>
          <a:bodyPr/>
          <a:lstStyle/>
          <a:p>
            <a:pPr eaLnBrk="1" hangingPunct="1"/>
            <a:r>
              <a:rPr lang="en-US" sz="4000" b="1" dirty="0" smtClean="0"/>
              <a:t>Type B:</a:t>
            </a:r>
            <a:br>
              <a:rPr lang="en-US" sz="4000" b="1" dirty="0" smtClean="0"/>
            </a:br>
            <a:r>
              <a:rPr lang="en-US" sz="4000" b="1" dirty="0" smtClean="0"/>
              <a:t>Networking/Referral Cover Letter</a:t>
            </a:r>
            <a:r>
              <a:rPr lang="en-US" dirty="0" smtClean="0"/>
              <a:t> </a:t>
            </a:r>
            <a:br>
              <a:rPr lang="en-US" dirty="0" smtClean="0"/>
            </a:br>
            <a:r>
              <a:rPr lang="en-US" dirty="0" smtClean="0"/>
              <a:t>Last Paragraph:</a:t>
            </a:r>
          </a:p>
        </p:txBody>
      </p:sp>
      <p:sp>
        <p:nvSpPr>
          <p:cNvPr id="33796" name="Rectangle 3"/>
          <p:cNvSpPr>
            <a:spLocks noGrp="1" noChangeArrowheads="1"/>
          </p:cNvSpPr>
          <p:nvPr>
            <p:ph type="body" idx="1"/>
          </p:nvPr>
        </p:nvSpPr>
        <p:spPr>
          <a:xfrm>
            <a:off x="533400" y="3048000"/>
            <a:ext cx="5829300" cy="5486400"/>
          </a:xfrm>
        </p:spPr>
        <p:txBody>
          <a:bodyPr/>
          <a:lstStyle/>
          <a:p>
            <a:pPr eaLnBrk="1" hangingPunct="1">
              <a:lnSpc>
                <a:spcPct val="90000"/>
              </a:lnSpc>
            </a:pPr>
            <a:r>
              <a:rPr lang="en-US" smtClean="0"/>
              <a:t>Ask to meet (or at least talk in real time)</a:t>
            </a:r>
          </a:p>
          <a:p>
            <a:pPr lvl="1" eaLnBrk="1" hangingPunct="1">
              <a:lnSpc>
                <a:spcPct val="90000"/>
              </a:lnSpc>
            </a:pPr>
            <a:r>
              <a:rPr lang="en-US" smtClean="0"/>
              <a:t>“I will be in town at the end of the month and would very much like to meet you for coffee if it would be convenient.” </a:t>
            </a:r>
          </a:p>
          <a:p>
            <a:pPr lvl="1" eaLnBrk="1" hangingPunct="1">
              <a:lnSpc>
                <a:spcPct val="90000"/>
              </a:lnSpc>
            </a:pPr>
            <a:r>
              <a:rPr lang="en-US" smtClean="0"/>
              <a:t>“I have every Friday free and would appreciate a few minutes of your time if you would be available in the next few weeks.”</a:t>
            </a:r>
          </a:p>
          <a:p>
            <a:pPr lvl="1" eaLnBrk="1" hangingPunct="1">
              <a:lnSpc>
                <a:spcPct val="90000"/>
              </a:lnSpc>
            </a:pPr>
            <a:r>
              <a:rPr lang="en-US" smtClean="0"/>
              <a:t>“I would like to schedule a mutually convenient time for us to talk on the telephone.”</a:t>
            </a:r>
          </a:p>
          <a:p>
            <a:pPr eaLnBrk="1" hangingPunct="1">
              <a:lnSpc>
                <a:spcPct val="90000"/>
              </a:lnSpc>
            </a:pPr>
            <a:endParaRPr lang="en-US"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3"/>
          <p:cNvSpPr>
            <a:spLocks noGrp="1"/>
          </p:cNvSpPr>
          <p:nvPr>
            <p:ph type="sldNum" sz="quarter" idx="10"/>
          </p:nvPr>
        </p:nvSpPr>
        <p:spPr>
          <a:noFill/>
        </p:spPr>
        <p:txBody>
          <a:bodyPr/>
          <a:lstStyle/>
          <a:p>
            <a:fld id="{A4407272-B034-4005-8873-1C8E0CE0D487}" type="slidenum">
              <a:rPr lang="en-US" smtClean="0"/>
              <a:pPr/>
              <a:t>32</a:t>
            </a:fld>
            <a:endParaRPr lang="en-US" smtClean="0"/>
          </a:p>
        </p:txBody>
      </p:sp>
      <p:sp>
        <p:nvSpPr>
          <p:cNvPr id="34819" name="Rectangle 2"/>
          <p:cNvSpPr>
            <a:spLocks noGrp="1" noChangeArrowheads="1"/>
          </p:cNvSpPr>
          <p:nvPr>
            <p:ph type="title"/>
          </p:nvPr>
        </p:nvSpPr>
        <p:spPr/>
        <p:txBody>
          <a:bodyPr/>
          <a:lstStyle/>
          <a:p>
            <a:pPr eaLnBrk="1" hangingPunct="1"/>
            <a:r>
              <a:rPr lang="en-US" sz="4000" b="1" dirty="0" smtClean="0"/>
              <a:t>Type B:</a:t>
            </a:r>
            <a:br>
              <a:rPr lang="en-US" sz="4000" b="1" dirty="0" smtClean="0"/>
            </a:br>
            <a:r>
              <a:rPr lang="en-US" sz="4000" b="1" dirty="0" smtClean="0"/>
              <a:t>Networking/Referral Cover Letter</a:t>
            </a:r>
            <a:r>
              <a:rPr lang="en-US" dirty="0" smtClean="0"/>
              <a:t> </a:t>
            </a:r>
            <a:br>
              <a:rPr lang="en-US" dirty="0" smtClean="0"/>
            </a:br>
            <a:r>
              <a:rPr lang="en-US" dirty="0" smtClean="0"/>
              <a:t>Last Paragraph:</a:t>
            </a:r>
          </a:p>
        </p:txBody>
      </p:sp>
      <p:sp>
        <p:nvSpPr>
          <p:cNvPr id="34820" name="Rectangle 3"/>
          <p:cNvSpPr>
            <a:spLocks noGrp="1" noChangeArrowheads="1"/>
          </p:cNvSpPr>
          <p:nvPr>
            <p:ph type="body" idx="1"/>
          </p:nvPr>
        </p:nvSpPr>
        <p:spPr>
          <a:xfrm>
            <a:off x="533400" y="3200400"/>
            <a:ext cx="5829300" cy="5486400"/>
          </a:xfrm>
        </p:spPr>
        <p:txBody>
          <a:bodyPr/>
          <a:lstStyle/>
          <a:p>
            <a:pPr eaLnBrk="1" hangingPunct="1"/>
            <a:r>
              <a:rPr lang="en-US" dirty="0" smtClean="0"/>
              <a:t>Optional follow-up:  Since you initiated this contact, you can offer to follow up.</a:t>
            </a:r>
          </a:p>
          <a:p>
            <a:pPr lvl="1" eaLnBrk="1" hangingPunct="1"/>
            <a:r>
              <a:rPr lang="en-US" dirty="0" smtClean="0"/>
              <a:t>“I will call you next week to discuss the possibility of meeting with you in person.”</a:t>
            </a:r>
          </a:p>
          <a:p>
            <a:pPr lvl="1" eaLnBrk="1" hangingPunct="1"/>
            <a:r>
              <a:rPr lang="en-US" dirty="0" smtClean="0"/>
              <a:t>“I will be in touch by telephone to arrange a mutually convenient time to meet.”</a:t>
            </a:r>
          </a:p>
          <a:p>
            <a:pPr eaLnBrk="1" hangingPunct="1"/>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p:cNvSpPr>
          <p:nvPr>
            <p:ph type="sldNum" sz="quarter" idx="10"/>
          </p:nvPr>
        </p:nvSpPr>
        <p:spPr>
          <a:noFill/>
        </p:spPr>
        <p:txBody>
          <a:bodyPr/>
          <a:lstStyle/>
          <a:p>
            <a:fld id="{01969A6C-186D-44C8-9D9C-100C41931520}" type="slidenum">
              <a:rPr lang="en-US" smtClean="0"/>
              <a:pPr/>
              <a:t>33</a:t>
            </a:fld>
            <a:endParaRPr lang="en-US" smtClean="0"/>
          </a:p>
        </p:txBody>
      </p:sp>
      <p:sp>
        <p:nvSpPr>
          <p:cNvPr id="35843" name="Rectangle 2"/>
          <p:cNvSpPr>
            <a:spLocks noGrp="1" noChangeArrowheads="1"/>
          </p:cNvSpPr>
          <p:nvPr>
            <p:ph type="title"/>
          </p:nvPr>
        </p:nvSpPr>
        <p:spPr/>
        <p:txBody>
          <a:bodyPr/>
          <a:lstStyle/>
          <a:p>
            <a:pPr eaLnBrk="1" hangingPunct="1"/>
            <a:r>
              <a:rPr lang="en-US" sz="4000" b="1" smtClean="0"/>
              <a:t>Type B:</a:t>
            </a:r>
            <a:br>
              <a:rPr lang="en-US" sz="4000" b="1" smtClean="0"/>
            </a:br>
            <a:r>
              <a:rPr lang="en-US" sz="4000" b="1" smtClean="0"/>
              <a:t>Networking/Referral Cover Letter</a:t>
            </a:r>
          </a:p>
        </p:txBody>
      </p:sp>
      <p:sp>
        <p:nvSpPr>
          <p:cNvPr id="35844" name="Rectangle 3"/>
          <p:cNvSpPr>
            <a:spLocks noGrp="1" noChangeArrowheads="1"/>
          </p:cNvSpPr>
          <p:nvPr>
            <p:ph type="body" idx="1"/>
          </p:nvPr>
        </p:nvSpPr>
        <p:spPr/>
        <p:txBody>
          <a:bodyPr/>
          <a:lstStyle/>
          <a:p>
            <a:pPr eaLnBrk="1" hangingPunct="1"/>
            <a:r>
              <a:rPr lang="en-US" smtClean="0"/>
              <a:t>Questions?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3"/>
          <p:cNvSpPr>
            <a:spLocks noGrp="1"/>
          </p:cNvSpPr>
          <p:nvPr>
            <p:ph type="sldNum" sz="quarter" idx="10"/>
          </p:nvPr>
        </p:nvSpPr>
        <p:spPr>
          <a:noFill/>
        </p:spPr>
        <p:txBody>
          <a:bodyPr/>
          <a:lstStyle/>
          <a:p>
            <a:fld id="{C101CD4B-8517-44BA-BF29-050927DBDD48}" type="slidenum">
              <a:rPr lang="en-US" smtClean="0"/>
              <a:pPr/>
              <a:t>34</a:t>
            </a:fld>
            <a:endParaRPr lang="en-US" smtClean="0"/>
          </a:p>
        </p:txBody>
      </p:sp>
      <p:sp>
        <p:nvSpPr>
          <p:cNvPr id="36867" name="Rectangle 2"/>
          <p:cNvSpPr>
            <a:spLocks noGrp="1" noChangeArrowheads="1"/>
          </p:cNvSpPr>
          <p:nvPr>
            <p:ph type="title"/>
          </p:nvPr>
        </p:nvSpPr>
        <p:spPr/>
        <p:txBody>
          <a:bodyPr/>
          <a:lstStyle/>
          <a:p>
            <a:pPr eaLnBrk="1" hangingPunct="1"/>
            <a:r>
              <a:rPr lang="en-US" b="1" dirty="0" smtClean="0"/>
              <a:t>Type C: “Cold” Letter</a:t>
            </a:r>
            <a:r>
              <a:rPr lang="en-US" dirty="0" smtClean="0"/>
              <a:t/>
            </a:r>
            <a:br>
              <a:rPr lang="en-US" dirty="0" smtClean="0"/>
            </a:br>
            <a:endParaRPr lang="en-US" dirty="0" smtClean="0"/>
          </a:p>
        </p:txBody>
      </p:sp>
      <p:sp>
        <p:nvSpPr>
          <p:cNvPr id="36868" name="Rectangle 3"/>
          <p:cNvSpPr>
            <a:spLocks noGrp="1" noChangeArrowheads="1"/>
          </p:cNvSpPr>
          <p:nvPr>
            <p:ph type="body" idx="1"/>
          </p:nvPr>
        </p:nvSpPr>
        <p:spPr/>
        <p:txBody>
          <a:bodyPr/>
          <a:lstStyle/>
          <a:p>
            <a:pPr eaLnBrk="1" hangingPunct="1"/>
            <a:r>
              <a:rPr lang="en-US" smtClean="0"/>
              <a:t>COMPLETELY Out of the Blue: No Connection</a:t>
            </a:r>
          </a:p>
          <a:p>
            <a:pPr eaLnBrk="1" hangingPunct="1"/>
            <a:r>
              <a:rPr lang="en-US" smtClean="0"/>
              <a:t>Usually a result of research in a directory</a:t>
            </a:r>
          </a:p>
          <a:p>
            <a:pPr eaLnBrk="1" hangingPunct="1"/>
            <a:r>
              <a:rPr lang="en-US" smtClean="0"/>
              <a:t>ALWAYS address to a PERSON</a:t>
            </a:r>
          </a:p>
          <a:p>
            <a:pPr lvl="1" eaLnBrk="1" hangingPunct="1"/>
            <a:r>
              <a:rPr lang="en-US" smtClean="0"/>
              <a:t>Never “To whom it may concern”</a:t>
            </a:r>
          </a:p>
          <a:p>
            <a:pPr lvl="1" eaLnBrk="1" hangingPunct="1"/>
            <a:r>
              <a:rPr lang="en-US" smtClean="0"/>
              <a:t>ABSOLUTELY never “Dear Sir”</a:t>
            </a:r>
          </a:p>
          <a:p>
            <a:pPr eaLnBrk="1" hangingPunct="1"/>
            <a:r>
              <a:rPr lang="en-US" smtClean="0"/>
              <a:t>Pick an attorney to contact</a:t>
            </a:r>
          </a:p>
          <a:p>
            <a:pPr eaLnBrk="1" hangingPunct="1"/>
            <a:r>
              <a:rPr lang="en-US" smtClean="0"/>
              <a:t>Call ahead to get a name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3"/>
          <p:cNvSpPr>
            <a:spLocks noGrp="1"/>
          </p:cNvSpPr>
          <p:nvPr>
            <p:ph type="sldNum" sz="quarter" idx="10"/>
          </p:nvPr>
        </p:nvSpPr>
        <p:spPr>
          <a:noFill/>
        </p:spPr>
        <p:txBody>
          <a:bodyPr/>
          <a:lstStyle/>
          <a:p>
            <a:fld id="{0AE8C244-25AC-45B9-B5D3-4B9F98BCADAF}" type="slidenum">
              <a:rPr lang="en-US" smtClean="0"/>
              <a:pPr/>
              <a:t>35</a:t>
            </a:fld>
            <a:endParaRPr lang="en-US" smtClean="0"/>
          </a:p>
        </p:txBody>
      </p:sp>
      <p:sp>
        <p:nvSpPr>
          <p:cNvPr id="37891" name="Rectangle 2"/>
          <p:cNvSpPr>
            <a:spLocks noGrp="1" noChangeArrowheads="1"/>
          </p:cNvSpPr>
          <p:nvPr>
            <p:ph type="title"/>
          </p:nvPr>
        </p:nvSpPr>
        <p:spPr/>
        <p:txBody>
          <a:bodyPr/>
          <a:lstStyle/>
          <a:p>
            <a:pPr eaLnBrk="1" hangingPunct="1"/>
            <a:r>
              <a:rPr lang="en-US" b="1" dirty="0" smtClean="0"/>
              <a:t>Type C: “Cold” Letter</a:t>
            </a:r>
          </a:p>
        </p:txBody>
      </p:sp>
      <p:sp>
        <p:nvSpPr>
          <p:cNvPr id="37892" name="Rectangle 3"/>
          <p:cNvSpPr>
            <a:spLocks noGrp="1" noChangeArrowheads="1"/>
          </p:cNvSpPr>
          <p:nvPr>
            <p:ph type="body" idx="1"/>
          </p:nvPr>
        </p:nvSpPr>
        <p:spPr/>
        <p:txBody>
          <a:bodyPr/>
          <a:lstStyle/>
          <a:p>
            <a:pPr eaLnBrk="1" hangingPunct="1">
              <a:lnSpc>
                <a:spcPct val="90000"/>
              </a:lnSpc>
            </a:pPr>
            <a:r>
              <a:rPr lang="en-US" sz="2800" smtClean="0"/>
              <a:t>BEFORE YOU START, decide what you want</a:t>
            </a:r>
          </a:p>
          <a:p>
            <a:pPr eaLnBrk="1" hangingPunct="1">
              <a:lnSpc>
                <a:spcPct val="90000"/>
              </a:lnSpc>
            </a:pPr>
            <a:r>
              <a:rPr lang="en-US" sz="2800" smtClean="0"/>
              <a:t>Remember STRATEGY: Ask for what you can get</a:t>
            </a:r>
          </a:p>
          <a:p>
            <a:pPr eaLnBrk="1" hangingPunct="1">
              <a:lnSpc>
                <a:spcPct val="90000"/>
              </a:lnSpc>
            </a:pPr>
            <a:r>
              <a:rPr lang="en-US" sz="2800" smtClean="0"/>
              <a:t>Is this a direct application letter or networking?</a:t>
            </a:r>
          </a:p>
          <a:p>
            <a:pPr lvl="1" eaLnBrk="1" hangingPunct="1">
              <a:lnSpc>
                <a:spcPct val="90000"/>
              </a:lnSpc>
            </a:pPr>
            <a:r>
              <a:rPr lang="en-US" sz="2400" smtClean="0"/>
              <a:t>Direct application may hit on unadvertised internships or plant the idea in the reader’s mind.</a:t>
            </a:r>
          </a:p>
          <a:p>
            <a:pPr lvl="1" eaLnBrk="1" hangingPunct="1">
              <a:lnSpc>
                <a:spcPct val="90000"/>
              </a:lnSpc>
            </a:pPr>
            <a:r>
              <a:rPr lang="en-US" sz="2400" smtClean="0"/>
              <a:t>Networking may get you in the door and create a job where there wasn’t one before as a result of your informational interview.</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3"/>
          <p:cNvSpPr>
            <a:spLocks noGrp="1"/>
          </p:cNvSpPr>
          <p:nvPr>
            <p:ph type="sldNum" sz="quarter" idx="10"/>
          </p:nvPr>
        </p:nvSpPr>
        <p:spPr>
          <a:noFill/>
        </p:spPr>
        <p:txBody>
          <a:bodyPr/>
          <a:lstStyle/>
          <a:p>
            <a:fld id="{765CC0C1-B2AB-4BA6-9FB9-860CDD21D322}" type="slidenum">
              <a:rPr lang="en-US" smtClean="0"/>
              <a:pPr/>
              <a:t>36</a:t>
            </a:fld>
            <a:endParaRPr lang="en-US" smtClean="0"/>
          </a:p>
        </p:txBody>
      </p:sp>
      <p:sp>
        <p:nvSpPr>
          <p:cNvPr id="38915" name="Rectangle 2"/>
          <p:cNvSpPr>
            <a:spLocks noGrp="1" noChangeArrowheads="1"/>
          </p:cNvSpPr>
          <p:nvPr>
            <p:ph type="title"/>
          </p:nvPr>
        </p:nvSpPr>
        <p:spPr/>
        <p:txBody>
          <a:bodyPr/>
          <a:lstStyle/>
          <a:p>
            <a:pPr eaLnBrk="1" hangingPunct="1"/>
            <a:r>
              <a:rPr lang="en-US" b="1" dirty="0" smtClean="0"/>
              <a:t>Type C: “Cold” Letter</a:t>
            </a:r>
            <a:r>
              <a:rPr lang="en-US" dirty="0" smtClean="0"/>
              <a:t/>
            </a:r>
            <a:br>
              <a:rPr lang="en-US" dirty="0" smtClean="0"/>
            </a:br>
            <a:r>
              <a:rPr lang="en-US" dirty="0" smtClean="0"/>
              <a:t>First Paragraph:</a:t>
            </a:r>
          </a:p>
        </p:txBody>
      </p:sp>
      <p:sp>
        <p:nvSpPr>
          <p:cNvPr id="38916" name="Rectangle 3"/>
          <p:cNvSpPr>
            <a:spLocks noGrp="1" noChangeArrowheads="1"/>
          </p:cNvSpPr>
          <p:nvPr>
            <p:ph type="body" idx="1"/>
          </p:nvPr>
        </p:nvSpPr>
        <p:spPr/>
        <p:txBody>
          <a:bodyPr/>
          <a:lstStyle/>
          <a:p>
            <a:pPr eaLnBrk="1" hangingPunct="1"/>
            <a:r>
              <a:rPr lang="en-US" sz="2800" smtClean="0"/>
              <a:t>Who you are and what you want:</a:t>
            </a:r>
          </a:p>
          <a:p>
            <a:pPr lvl="1" eaLnBrk="1" hangingPunct="1"/>
            <a:r>
              <a:rPr lang="en-US" sz="2400" smtClean="0"/>
              <a:t>Direct: “I am a first-year student at the State University of New York at Buffalo Law school, and would like to apply for a summer internship if one is available”</a:t>
            </a:r>
          </a:p>
          <a:p>
            <a:pPr eaLnBrk="1" hangingPunct="1"/>
            <a:r>
              <a:rPr lang="en-US" sz="2800" smtClean="0"/>
              <a:t>Vs.</a:t>
            </a:r>
          </a:p>
          <a:p>
            <a:pPr lvl="1" eaLnBrk="1" hangingPunct="1"/>
            <a:r>
              <a:rPr lang="en-US" sz="2400" smtClean="0"/>
              <a:t>Networking: “I am a first-year student at the State University of New York at Buffalo Law school, and am seeking information and experience in the area of Tax law.”</a:t>
            </a:r>
          </a:p>
          <a:p>
            <a:pPr eaLnBrk="1" hangingPunct="1"/>
            <a:endParaRPr lang="en-US" sz="2800" smtClean="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3"/>
          <p:cNvSpPr>
            <a:spLocks noGrp="1"/>
          </p:cNvSpPr>
          <p:nvPr>
            <p:ph type="sldNum" sz="quarter" idx="10"/>
          </p:nvPr>
        </p:nvSpPr>
        <p:spPr>
          <a:noFill/>
        </p:spPr>
        <p:txBody>
          <a:bodyPr/>
          <a:lstStyle/>
          <a:p>
            <a:fld id="{1AE2ADAE-253D-451F-AB74-D2BACB55B2E0}" type="slidenum">
              <a:rPr lang="en-US" smtClean="0"/>
              <a:pPr/>
              <a:t>37</a:t>
            </a:fld>
            <a:endParaRPr lang="en-US" smtClean="0"/>
          </a:p>
        </p:txBody>
      </p:sp>
      <p:sp>
        <p:nvSpPr>
          <p:cNvPr id="39939" name="Rectangle 2"/>
          <p:cNvSpPr>
            <a:spLocks noGrp="1" noChangeArrowheads="1"/>
          </p:cNvSpPr>
          <p:nvPr>
            <p:ph type="title"/>
          </p:nvPr>
        </p:nvSpPr>
        <p:spPr/>
        <p:txBody>
          <a:bodyPr/>
          <a:lstStyle/>
          <a:p>
            <a:pPr eaLnBrk="1" hangingPunct="1"/>
            <a:r>
              <a:rPr lang="en-US" b="1" dirty="0" smtClean="0"/>
              <a:t>Type C: “Cold” Letter</a:t>
            </a:r>
            <a:r>
              <a:rPr lang="en-US" dirty="0" smtClean="0"/>
              <a:t/>
            </a:r>
            <a:br>
              <a:rPr lang="en-US" dirty="0" smtClean="0"/>
            </a:br>
            <a:r>
              <a:rPr lang="en-US" dirty="0" smtClean="0"/>
              <a:t>First Paragraph:</a:t>
            </a:r>
          </a:p>
        </p:txBody>
      </p:sp>
      <p:sp>
        <p:nvSpPr>
          <p:cNvPr id="39940" name="Rectangle 3"/>
          <p:cNvSpPr>
            <a:spLocks noGrp="1" noChangeArrowheads="1"/>
          </p:cNvSpPr>
          <p:nvPr>
            <p:ph type="body" idx="1"/>
          </p:nvPr>
        </p:nvSpPr>
        <p:spPr/>
        <p:txBody>
          <a:bodyPr/>
          <a:lstStyle/>
          <a:p>
            <a:pPr eaLnBrk="1" hangingPunct="1"/>
            <a:r>
              <a:rPr lang="en-US" smtClean="0"/>
              <a:t>Where you came from/how you found them:</a:t>
            </a:r>
          </a:p>
          <a:p>
            <a:pPr lvl="1" eaLnBrk="1" hangingPunct="1"/>
            <a:r>
              <a:rPr lang="en-US" smtClean="0"/>
              <a:t>“I found your profile in the West Legal Directory as I was searching for tax attorneys in Chicago.”</a:t>
            </a:r>
          </a:p>
          <a:p>
            <a:pPr lvl="1" eaLnBrk="1" hangingPunct="1"/>
            <a:r>
              <a:rPr lang="en-US" smtClean="0"/>
              <a:t>“I found your firm on a list of premier tax law specialists published by </a:t>
            </a:r>
            <a:r>
              <a:rPr lang="en-US" i="1" smtClean="0"/>
              <a:t>American Jurist</a:t>
            </a:r>
            <a:r>
              <a:rPr lang="en-US" smtClean="0"/>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3"/>
          <p:cNvSpPr>
            <a:spLocks noGrp="1"/>
          </p:cNvSpPr>
          <p:nvPr>
            <p:ph type="sldNum" sz="quarter" idx="10"/>
          </p:nvPr>
        </p:nvSpPr>
        <p:spPr>
          <a:noFill/>
        </p:spPr>
        <p:txBody>
          <a:bodyPr/>
          <a:lstStyle/>
          <a:p>
            <a:fld id="{7430FA03-8339-4068-8A2D-5A59CC45D1F0}" type="slidenum">
              <a:rPr lang="en-US" smtClean="0"/>
              <a:pPr/>
              <a:t>38</a:t>
            </a:fld>
            <a:endParaRPr lang="en-US" smtClean="0"/>
          </a:p>
        </p:txBody>
      </p:sp>
      <p:sp>
        <p:nvSpPr>
          <p:cNvPr id="40963" name="Rectangle 2"/>
          <p:cNvSpPr>
            <a:spLocks noGrp="1" noChangeArrowheads="1"/>
          </p:cNvSpPr>
          <p:nvPr>
            <p:ph type="title"/>
          </p:nvPr>
        </p:nvSpPr>
        <p:spPr/>
        <p:txBody>
          <a:bodyPr/>
          <a:lstStyle/>
          <a:p>
            <a:pPr eaLnBrk="1" hangingPunct="1"/>
            <a:r>
              <a:rPr lang="en-US" b="1" dirty="0" smtClean="0"/>
              <a:t>Type C: “Cold” Letter</a:t>
            </a:r>
            <a:r>
              <a:rPr lang="en-US" dirty="0" smtClean="0"/>
              <a:t/>
            </a:r>
            <a:br>
              <a:rPr lang="en-US" dirty="0" smtClean="0"/>
            </a:br>
            <a:r>
              <a:rPr lang="en-US" dirty="0" smtClean="0"/>
              <a:t>Second/Last Paragraphs:</a:t>
            </a:r>
          </a:p>
        </p:txBody>
      </p:sp>
      <p:sp>
        <p:nvSpPr>
          <p:cNvPr id="40964" name="Rectangle 3"/>
          <p:cNvSpPr>
            <a:spLocks noGrp="1" noChangeArrowheads="1"/>
          </p:cNvSpPr>
          <p:nvPr>
            <p:ph type="body" idx="1"/>
          </p:nvPr>
        </p:nvSpPr>
        <p:spPr/>
        <p:txBody>
          <a:bodyPr/>
          <a:lstStyle/>
          <a:p>
            <a:pPr eaLnBrk="1" hangingPunct="1"/>
            <a:r>
              <a:rPr lang="en-US" smtClean="0"/>
              <a:t>Essentially the same as the networking/referral letters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3"/>
          <p:cNvSpPr>
            <a:spLocks noGrp="1"/>
          </p:cNvSpPr>
          <p:nvPr>
            <p:ph type="sldNum" sz="quarter" idx="10"/>
          </p:nvPr>
        </p:nvSpPr>
        <p:spPr>
          <a:noFill/>
        </p:spPr>
        <p:txBody>
          <a:bodyPr/>
          <a:lstStyle/>
          <a:p>
            <a:fld id="{0E816300-B7C7-4544-A6A8-65358875DE2A}" type="slidenum">
              <a:rPr lang="en-US" smtClean="0"/>
              <a:pPr/>
              <a:t>39</a:t>
            </a:fld>
            <a:endParaRPr lang="en-US" smtClean="0"/>
          </a:p>
        </p:txBody>
      </p:sp>
      <p:sp>
        <p:nvSpPr>
          <p:cNvPr id="41987" name="Rectangle 2"/>
          <p:cNvSpPr>
            <a:spLocks noGrp="1" noChangeArrowheads="1"/>
          </p:cNvSpPr>
          <p:nvPr>
            <p:ph type="title"/>
          </p:nvPr>
        </p:nvSpPr>
        <p:spPr/>
        <p:txBody>
          <a:bodyPr/>
          <a:lstStyle/>
          <a:p>
            <a:pPr eaLnBrk="1" hangingPunct="1"/>
            <a:r>
              <a:rPr lang="en-US" b="1" dirty="0" smtClean="0"/>
              <a:t>Type C: “Cold</a:t>
            </a:r>
            <a:r>
              <a:rPr lang="en-US" b="1" smtClean="0"/>
              <a:t>” Letter</a:t>
            </a:r>
            <a:endParaRPr lang="en-US" b="1" dirty="0" smtClean="0"/>
          </a:p>
        </p:txBody>
      </p:sp>
      <p:sp>
        <p:nvSpPr>
          <p:cNvPr id="41988" name="Rectangle 3"/>
          <p:cNvSpPr>
            <a:spLocks noGrp="1" noChangeArrowheads="1"/>
          </p:cNvSpPr>
          <p:nvPr>
            <p:ph type="body" idx="1"/>
          </p:nvPr>
        </p:nvSpPr>
        <p:spPr/>
        <p:txBody>
          <a:bodyPr/>
          <a:lstStyle/>
          <a:p>
            <a:pPr eaLnBrk="1" hangingPunct="1"/>
            <a:r>
              <a:rPr lang="en-US" smtClean="0"/>
              <a:t>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p:spPr>
        <p:txBody>
          <a:bodyPr/>
          <a:lstStyle/>
          <a:p>
            <a:fld id="{649C5678-3123-4673-8813-0099ED0288CA}" type="slidenum">
              <a:rPr lang="en-US" smtClean="0"/>
              <a:pPr/>
              <a:t>4</a:t>
            </a:fld>
            <a:endParaRPr lang="en-US" smtClean="0"/>
          </a:p>
        </p:txBody>
      </p:sp>
      <p:sp>
        <p:nvSpPr>
          <p:cNvPr id="6147" name="Rectangle 2"/>
          <p:cNvSpPr>
            <a:spLocks noGrp="1" noChangeArrowheads="1"/>
          </p:cNvSpPr>
          <p:nvPr>
            <p:ph type="title"/>
          </p:nvPr>
        </p:nvSpPr>
        <p:spPr>
          <a:xfrm>
            <a:off x="533400" y="457200"/>
            <a:ext cx="5829300" cy="1524000"/>
          </a:xfrm>
        </p:spPr>
        <p:txBody>
          <a:bodyPr/>
          <a:lstStyle/>
          <a:p>
            <a:pPr eaLnBrk="1" hangingPunct="1"/>
            <a:r>
              <a:rPr lang="en-US" b="1" dirty="0" smtClean="0"/>
              <a:t>Helpful Mindset for Cover Letter Writing</a:t>
            </a:r>
          </a:p>
        </p:txBody>
      </p:sp>
      <p:sp>
        <p:nvSpPr>
          <p:cNvPr id="6148" name="Rectangle 3"/>
          <p:cNvSpPr>
            <a:spLocks noGrp="1" noChangeArrowheads="1"/>
          </p:cNvSpPr>
          <p:nvPr>
            <p:ph type="body" idx="1"/>
          </p:nvPr>
        </p:nvSpPr>
        <p:spPr>
          <a:xfrm>
            <a:off x="533400" y="2133600"/>
            <a:ext cx="5829300" cy="7010400"/>
          </a:xfrm>
        </p:spPr>
        <p:txBody>
          <a:bodyPr/>
          <a:lstStyle/>
          <a:p>
            <a:pPr algn="ctr" eaLnBrk="1" hangingPunct="1">
              <a:lnSpc>
                <a:spcPct val="90000"/>
              </a:lnSpc>
              <a:buFontTx/>
              <a:buNone/>
            </a:pPr>
            <a:r>
              <a:rPr lang="en-US" sz="2800" b="1" i="1" dirty="0" smtClean="0"/>
              <a:t>Get in the right frame of </a:t>
            </a:r>
            <a:r>
              <a:rPr lang="en-US" sz="2800" b="1" i="1" dirty="0" smtClean="0"/>
              <a:t>mind</a:t>
            </a:r>
            <a:br>
              <a:rPr lang="en-US" sz="2800" b="1" i="1" dirty="0" smtClean="0"/>
            </a:br>
            <a:r>
              <a:rPr lang="en-US" sz="2800" b="1" i="1" dirty="0" smtClean="0"/>
              <a:t>with </a:t>
            </a:r>
            <a:r>
              <a:rPr lang="en-US" sz="2800" b="1" i="1" dirty="0" smtClean="0"/>
              <a:t>the 4 S’s</a:t>
            </a:r>
          </a:p>
          <a:p>
            <a:pPr eaLnBrk="1" hangingPunct="1">
              <a:lnSpc>
                <a:spcPct val="90000"/>
              </a:lnSpc>
            </a:pPr>
            <a:r>
              <a:rPr lang="en-US" sz="2800" b="1" dirty="0" smtClean="0"/>
              <a:t>Sensitivity:</a:t>
            </a:r>
            <a:r>
              <a:rPr lang="en-US" sz="2800" dirty="0" smtClean="0"/>
              <a:t> Put yourself in the reader’s shoes</a:t>
            </a:r>
          </a:p>
          <a:p>
            <a:pPr eaLnBrk="1" hangingPunct="1">
              <a:lnSpc>
                <a:spcPct val="90000"/>
              </a:lnSpc>
            </a:pPr>
            <a:r>
              <a:rPr lang="en-US" sz="2800" b="1" dirty="0" smtClean="0"/>
              <a:t>Strategy:</a:t>
            </a:r>
            <a:r>
              <a:rPr lang="en-US" sz="2800" dirty="0" smtClean="0"/>
              <a:t> Ask the right questions—request what the reader can actually give you</a:t>
            </a:r>
          </a:p>
          <a:p>
            <a:pPr eaLnBrk="1" hangingPunct="1">
              <a:lnSpc>
                <a:spcPct val="90000"/>
              </a:lnSpc>
            </a:pPr>
            <a:r>
              <a:rPr lang="en-US" sz="2800" b="1" dirty="0" smtClean="0"/>
              <a:t>Sales:</a:t>
            </a:r>
            <a:r>
              <a:rPr lang="en-US" sz="2800" dirty="0" smtClean="0"/>
              <a:t> Avoid “I want” and focus on “What I can offer </a:t>
            </a:r>
            <a:r>
              <a:rPr lang="en-US" sz="2800" i="1" dirty="0" smtClean="0"/>
              <a:t>you</a:t>
            </a:r>
            <a:r>
              <a:rPr lang="en-US" sz="2800" dirty="0" smtClean="0"/>
              <a:t>”</a:t>
            </a:r>
          </a:p>
          <a:p>
            <a:pPr lvl="1" eaLnBrk="1" hangingPunct="1">
              <a:lnSpc>
                <a:spcPct val="90000"/>
              </a:lnSpc>
            </a:pPr>
            <a:r>
              <a:rPr lang="en-US" sz="2400" dirty="0" smtClean="0"/>
              <a:t>This is subtle: your enthusiasm for the job is a selling point too, so a little “I want” is OK</a:t>
            </a:r>
          </a:p>
          <a:p>
            <a:pPr eaLnBrk="1" hangingPunct="1">
              <a:lnSpc>
                <a:spcPct val="90000"/>
              </a:lnSpc>
            </a:pPr>
            <a:r>
              <a:rPr lang="en-US" sz="2800" b="1" dirty="0" smtClean="0"/>
              <a:t>Self-Confidence:</a:t>
            </a:r>
            <a:r>
              <a:rPr lang="en-US" sz="2800" dirty="0" smtClean="0"/>
              <a:t> Be comfortable selling yourself</a:t>
            </a:r>
          </a:p>
          <a:p>
            <a:pPr lvl="1" eaLnBrk="1" hangingPunct="1">
              <a:lnSpc>
                <a:spcPct val="90000"/>
              </a:lnSpc>
            </a:pPr>
            <a:r>
              <a:rPr lang="en-US" sz="2400" dirty="0" smtClean="0"/>
              <a:t>Use concrete examples to avoid bragging!</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3"/>
          <p:cNvSpPr>
            <a:spLocks noGrp="1"/>
          </p:cNvSpPr>
          <p:nvPr>
            <p:ph type="sldNum" sz="quarter" idx="10"/>
          </p:nvPr>
        </p:nvSpPr>
        <p:spPr>
          <a:noFill/>
        </p:spPr>
        <p:txBody>
          <a:bodyPr/>
          <a:lstStyle/>
          <a:p>
            <a:fld id="{CB9D5CFC-0AEF-494C-AC02-2B1BA22A758D}" type="slidenum">
              <a:rPr lang="en-US" smtClean="0"/>
              <a:pPr/>
              <a:t>40</a:t>
            </a:fld>
            <a:endParaRPr lang="en-US" smtClean="0"/>
          </a:p>
        </p:txBody>
      </p:sp>
      <p:sp>
        <p:nvSpPr>
          <p:cNvPr id="43011" name="Rectangle 2"/>
          <p:cNvSpPr>
            <a:spLocks noGrp="1" noChangeArrowheads="1"/>
          </p:cNvSpPr>
          <p:nvPr>
            <p:ph type="title"/>
          </p:nvPr>
        </p:nvSpPr>
        <p:spPr/>
        <p:txBody>
          <a:bodyPr/>
          <a:lstStyle/>
          <a:p>
            <a:pPr eaLnBrk="1" hangingPunct="1"/>
            <a:r>
              <a:rPr lang="en-US" smtClean="0"/>
              <a:t>Final Cover Letter Checklist</a:t>
            </a:r>
          </a:p>
        </p:txBody>
      </p:sp>
      <p:sp>
        <p:nvSpPr>
          <p:cNvPr id="43012" name="Rectangle 3"/>
          <p:cNvSpPr>
            <a:spLocks noGrp="1" noChangeArrowheads="1"/>
          </p:cNvSpPr>
          <p:nvPr>
            <p:ph type="body" idx="1"/>
          </p:nvPr>
        </p:nvSpPr>
        <p:spPr/>
        <p:txBody>
          <a:bodyPr/>
          <a:lstStyle/>
          <a:p>
            <a:pPr eaLnBrk="1" hangingPunct="1">
              <a:lnSpc>
                <a:spcPct val="90000"/>
              </a:lnSpc>
              <a:buFontTx/>
              <a:buNone/>
            </a:pPr>
            <a:r>
              <a:rPr lang="en-US" sz="2800" dirty="0" smtClean="0"/>
              <a:t>After writing your letter, use this CAN DO attitude to evaluate your work!</a:t>
            </a:r>
          </a:p>
          <a:p>
            <a:pPr eaLnBrk="1" hangingPunct="1">
              <a:lnSpc>
                <a:spcPct val="90000"/>
              </a:lnSpc>
            </a:pPr>
            <a:r>
              <a:rPr lang="en-US" sz="4000" b="1" dirty="0" smtClean="0"/>
              <a:t>C</a:t>
            </a:r>
            <a:r>
              <a:rPr lang="en-US" sz="2800" dirty="0" smtClean="0"/>
              <a:t>	Completeness</a:t>
            </a:r>
            <a:br>
              <a:rPr lang="en-US" sz="2800" dirty="0" smtClean="0"/>
            </a:br>
            <a:r>
              <a:rPr lang="en-US" sz="2800" dirty="0" smtClean="0"/>
              <a:t>	</a:t>
            </a:r>
            <a:r>
              <a:rPr lang="en-US" sz="2000" dirty="0" smtClean="0"/>
              <a:t>Have you given enough info?</a:t>
            </a:r>
          </a:p>
          <a:p>
            <a:pPr eaLnBrk="1" hangingPunct="1">
              <a:lnSpc>
                <a:spcPct val="90000"/>
              </a:lnSpc>
            </a:pPr>
            <a:r>
              <a:rPr lang="en-US" sz="4000" b="1" dirty="0" smtClean="0"/>
              <a:t>A</a:t>
            </a:r>
            <a:r>
              <a:rPr lang="en-US" sz="2800" dirty="0" smtClean="0"/>
              <a:t> 	Accuracy</a:t>
            </a:r>
            <a:br>
              <a:rPr lang="en-US" sz="2800" dirty="0" smtClean="0"/>
            </a:br>
            <a:r>
              <a:rPr lang="en-US" sz="2800" dirty="0" smtClean="0"/>
              <a:t>	</a:t>
            </a:r>
            <a:r>
              <a:rPr lang="en-US" sz="2000" dirty="0" smtClean="0"/>
              <a:t>Check grammar, spelling, titles, etc.</a:t>
            </a:r>
          </a:p>
          <a:p>
            <a:pPr eaLnBrk="1" hangingPunct="1">
              <a:lnSpc>
                <a:spcPct val="90000"/>
              </a:lnSpc>
            </a:pPr>
            <a:r>
              <a:rPr lang="en-US" sz="4000" b="1" dirty="0" smtClean="0"/>
              <a:t>N</a:t>
            </a:r>
            <a:r>
              <a:rPr lang="en-US" sz="2800" dirty="0" smtClean="0"/>
              <a:t>	Neatness</a:t>
            </a:r>
            <a:br>
              <a:rPr lang="en-US" sz="2800" dirty="0" smtClean="0"/>
            </a:br>
            <a:r>
              <a:rPr lang="en-US" sz="2800" dirty="0" smtClean="0"/>
              <a:t>	</a:t>
            </a:r>
            <a:r>
              <a:rPr lang="en-US" sz="2000" dirty="0" smtClean="0"/>
              <a:t>Check formatting, font, etc.</a:t>
            </a:r>
          </a:p>
          <a:p>
            <a:pPr eaLnBrk="1" hangingPunct="1">
              <a:lnSpc>
                <a:spcPct val="90000"/>
              </a:lnSpc>
            </a:pPr>
            <a:r>
              <a:rPr lang="en-US" sz="4000" b="1" dirty="0" smtClean="0"/>
              <a:t>D</a:t>
            </a:r>
            <a:r>
              <a:rPr lang="en-US" sz="2800" dirty="0" smtClean="0"/>
              <a:t>	Directness</a:t>
            </a:r>
            <a:br>
              <a:rPr lang="en-US" sz="2800" dirty="0" smtClean="0"/>
            </a:br>
            <a:r>
              <a:rPr lang="en-US" sz="2800" dirty="0" smtClean="0"/>
              <a:t>	</a:t>
            </a:r>
            <a:r>
              <a:rPr lang="en-US" sz="2000" dirty="0" smtClean="0"/>
              <a:t>Is the message clear?  Is the language simple?</a:t>
            </a:r>
          </a:p>
          <a:p>
            <a:pPr eaLnBrk="1" hangingPunct="1">
              <a:lnSpc>
                <a:spcPct val="90000"/>
              </a:lnSpc>
            </a:pPr>
            <a:r>
              <a:rPr lang="en-US" sz="4000" b="1" dirty="0" smtClean="0"/>
              <a:t>O</a:t>
            </a:r>
            <a:r>
              <a:rPr lang="en-US" sz="2800" dirty="0" smtClean="0"/>
              <a:t>	Organized</a:t>
            </a:r>
            <a:br>
              <a:rPr lang="en-US" sz="2800" dirty="0" smtClean="0"/>
            </a:br>
            <a:r>
              <a:rPr lang="en-US" sz="2800" dirty="0" smtClean="0"/>
              <a:t>	</a:t>
            </a:r>
            <a:r>
              <a:rPr lang="en-US" sz="2000" dirty="0" smtClean="0"/>
              <a:t>Does your letter flow?</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a:spLocks noGrp="1"/>
          </p:cNvSpPr>
          <p:nvPr>
            <p:ph type="sldNum" sz="quarter" idx="10"/>
          </p:nvPr>
        </p:nvSpPr>
        <p:spPr>
          <a:noFill/>
        </p:spPr>
        <p:txBody>
          <a:bodyPr/>
          <a:lstStyle/>
          <a:p>
            <a:fld id="{84B9652E-D112-4512-B0F8-AE5182AC6392}" type="slidenum">
              <a:rPr lang="en-US" smtClean="0"/>
              <a:pPr/>
              <a:t>41</a:t>
            </a:fld>
            <a:endParaRPr lang="en-US" smtClean="0"/>
          </a:p>
        </p:txBody>
      </p:sp>
      <p:sp>
        <p:nvSpPr>
          <p:cNvPr id="44035" name="Rectangle 2"/>
          <p:cNvSpPr>
            <a:spLocks noGrp="1" noChangeArrowheads="1"/>
          </p:cNvSpPr>
          <p:nvPr>
            <p:ph type="title"/>
          </p:nvPr>
        </p:nvSpPr>
        <p:spPr>
          <a:xfrm>
            <a:off x="533400" y="304800"/>
            <a:ext cx="5829300" cy="1092200"/>
          </a:xfrm>
        </p:spPr>
        <p:txBody>
          <a:bodyPr/>
          <a:lstStyle/>
          <a:p>
            <a:pPr eaLnBrk="1" hangingPunct="1"/>
            <a:r>
              <a:rPr lang="en-US" smtClean="0"/>
              <a:t>For Reference</a:t>
            </a:r>
          </a:p>
        </p:txBody>
      </p:sp>
      <p:sp>
        <p:nvSpPr>
          <p:cNvPr id="44036" name="Rectangle 3"/>
          <p:cNvSpPr>
            <a:spLocks noGrp="1" noChangeArrowheads="1"/>
          </p:cNvSpPr>
          <p:nvPr>
            <p:ph type="body" idx="1"/>
          </p:nvPr>
        </p:nvSpPr>
        <p:spPr>
          <a:xfrm>
            <a:off x="533400" y="1371600"/>
            <a:ext cx="5829300" cy="7239000"/>
          </a:xfrm>
        </p:spPr>
        <p:txBody>
          <a:bodyPr/>
          <a:lstStyle/>
          <a:p>
            <a:pPr marL="0" indent="0" eaLnBrk="1" hangingPunct="1">
              <a:lnSpc>
                <a:spcPct val="90000"/>
              </a:lnSpc>
              <a:buNone/>
            </a:pPr>
            <a:r>
              <a:rPr lang="en-US" dirty="0" smtClean="0"/>
              <a:t>Check </a:t>
            </a:r>
            <a:r>
              <a:rPr lang="en-US" dirty="0" smtClean="0"/>
              <a:t>out </a:t>
            </a:r>
            <a:r>
              <a:rPr lang="en-US" b="1" dirty="0" smtClean="0"/>
              <a:t>CSO </a:t>
            </a:r>
            <a:r>
              <a:rPr lang="en-US" b="1" dirty="0"/>
              <a:t>To </a:t>
            </a:r>
            <a:r>
              <a:rPr lang="en-US" b="1" dirty="0" smtClean="0"/>
              <a:t>Go</a:t>
            </a:r>
          </a:p>
          <a:p>
            <a:pPr marL="57150" indent="0" algn="ctr" eaLnBrk="1" hangingPunct="1">
              <a:lnSpc>
                <a:spcPct val="90000"/>
              </a:lnSpc>
              <a:buNone/>
            </a:pPr>
            <a:r>
              <a:rPr lang="en-US" sz="2400" dirty="0" smtClean="0"/>
              <a:t>www.law.buffalo.edu/CSOtoGo.asp</a:t>
            </a:r>
            <a:r>
              <a:rPr lang="en-US" dirty="0" smtClean="0"/>
              <a:t/>
            </a:r>
            <a:br>
              <a:rPr lang="en-US" dirty="0" smtClean="0"/>
            </a:br>
            <a:endParaRPr lang="en-US" dirty="0" smtClean="0"/>
          </a:p>
          <a:p>
            <a:pPr eaLnBrk="1" hangingPunct="1">
              <a:lnSpc>
                <a:spcPct val="90000"/>
              </a:lnSpc>
            </a:pPr>
            <a:r>
              <a:rPr lang="en-US" sz="1600" b="1" i="1" dirty="0" smtClean="0">
                <a:cs typeface="Times New Roman" pitchFamily="18" charset="0"/>
              </a:rPr>
              <a:t>What Can You Do with a Law Degree?</a:t>
            </a:r>
            <a:r>
              <a:rPr lang="en-US" sz="1600" i="1" dirty="0" smtClean="0">
                <a:cs typeface="Times New Roman" pitchFamily="18" charset="0"/>
              </a:rPr>
              <a:t>  </a:t>
            </a:r>
            <a:r>
              <a:rPr lang="en-US" sz="1600" dirty="0" smtClean="0">
                <a:cs typeface="Times New Roman" pitchFamily="18" charset="0"/>
              </a:rPr>
              <a:t>A Lawyers Guide to Career Alternatives Inside, Outside and Around the Law.  Deborah </a:t>
            </a:r>
            <a:r>
              <a:rPr lang="en-US" sz="1600" dirty="0" err="1" smtClean="0">
                <a:cs typeface="Times New Roman" pitchFamily="18" charset="0"/>
              </a:rPr>
              <a:t>Arron</a:t>
            </a:r>
            <a:r>
              <a:rPr lang="en-US" sz="1600" dirty="0" smtClean="0">
                <a:cs typeface="Times New Roman" pitchFamily="18" charset="0"/>
              </a:rPr>
              <a:t>, 5</a:t>
            </a:r>
            <a:r>
              <a:rPr lang="en-US" sz="1600" baseline="30000" dirty="0" smtClean="0">
                <a:cs typeface="Times New Roman" pitchFamily="18" charset="0"/>
              </a:rPr>
              <a:t>th</a:t>
            </a:r>
            <a:r>
              <a:rPr lang="en-US" sz="1600" dirty="0" smtClean="0">
                <a:cs typeface="Times New Roman" pitchFamily="18" charset="0"/>
              </a:rPr>
              <a:t> edition, 2004.  A career encyclopedia for lawyers in transition and law students breaking into the profession.  Includes internet job resources just for lawyers, and a unique job grid system to define one’s ideal career and work environment.  CSO Reserve (</a:t>
            </a:r>
            <a:r>
              <a:rPr lang="en-US" sz="1600" dirty="0" err="1" smtClean="0">
                <a:cs typeface="Times New Roman" pitchFamily="18" charset="0"/>
              </a:rPr>
              <a:t>Rm</a:t>
            </a:r>
            <a:r>
              <a:rPr lang="en-US" sz="1600" dirty="0" smtClean="0">
                <a:cs typeface="Times New Roman" pitchFamily="18" charset="0"/>
              </a:rPr>
              <a:t> 612).   Earlier editions (1992, 1997 and 1999) also available. [1/04]</a:t>
            </a:r>
            <a:r>
              <a:rPr lang="en-US" sz="1600" dirty="0" smtClean="0"/>
              <a:t/>
            </a:r>
            <a:br>
              <a:rPr lang="en-US" sz="1600" dirty="0" smtClean="0"/>
            </a:br>
            <a:endParaRPr lang="en-US" sz="1600" dirty="0" smtClean="0"/>
          </a:p>
          <a:p>
            <a:pPr eaLnBrk="1" hangingPunct="1">
              <a:lnSpc>
                <a:spcPct val="90000"/>
              </a:lnSpc>
            </a:pPr>
            <a:r>
              <a:rPr lang="en-US" sz="1600" b="1" i="1" dirty="0" smtClean="0">
                <a:cs typeface="Times New Roman" pitchFamily="18" charset="0"/>
              </a:rPr>
              <a:t>Cover </a:t>
            </a:r>
            <a:r>
              <a:rPr lang="en-US" sz="1600" b="1" i="1" dirty="0" smtClean="0">
                <a:cs typeface="Times New Roman" pitchFamily="18" charset="0"/>
              </a:rPr>
              <a:t>Letters:  That Knock '</a:t>
            </a:r>
            <a:r>
              <a:rPr lang="en-US" sz="1600" b="1" i="1" dirty="0" err="1" smtClean="0">
                <a:cs typeface="Times New Roman" pitchFamily="18" charset="0"/>
              </a:rPr>
              <a:t>Em</a:t>
            </a:r>
            <a:r>
              <a:rPr lang="en-US" sz="1600" b="1" i="1" dirty="0" smtClean="0">
                <a:cs typeface="Times New Roman" pitchFamily="18" charset="0"/>
              </a:rPr>
              <a:t> Dead</a:t>
            </a:r>
            <a:r>
              <a:rPr lang="en-US" sz="1600" dirty="0" smtClean="0">
                <a:cs typeface="Times New Roman" pitchFamily="18" charset="0"/>
              </a:rPr>
              <a:t>.  Martin Yate, 5th edition, 2003.  Not specifically geared to law, but may be helpful in giving you a start.  Now includes information on writing an electronic cover letter.  CSO Reserve (</a:t>
            </a:r>
            <a:r>
              <a:rPr lang="en-US" sz="1600" dirty="0" err="1" smtClean="0">
                <a:cs typeface="Times New Roman" pitchFamily="18" charset="0"/>
              </a:rPr>
              <a:t>Rm</a:t>
            </a:r>
            <a:r>
              <a:rPr lang="en-US" sz="1600" dirty="0" smtClean="0">
                <a:cs typeface="Times New Roman" pitchFamily="18" charset="0"/>
              </a:rPr>
              <a:t> 612); UGL Reference (non-circulating)  HF 5383 Y378.  1995 &amp; 1992 editions also available on CSO Reserve (</a:t>
            </a:r>
            <a:r>
              <a:rPr lang="en-US" sz="1600" dirty="0" err="1" smtClean="0">
                <a:cs typeface="Times New Roman" pitchFamily="18" charset="0"/>
              </a:rPr>
              <a:t>Rm</a:t>
            </a:r>
            <a:r>
              <a:rPr lang="en-US" sz="1600" dirty="0" smtClean="0">
                <a:cs typeface="Times New Roman" pitchFamily="18" charset="0"/>
              </a:rPr>
              <a:t> 612).  </a:t>
            </a:r>
            <a:r>
              <a:rPr lang="en-US" sz="1600" dirty="0" smtClean="0">
                <a:cs typeface="Times New Roman" pitchFamily="18" charset="0"/>
              </a:rPr>
              <a:t>[</a:t>
            </a:r>
            <a:r>
              <a:rPr lang="en-US" sz="1600" dirty="0" smtClean="0">
                <a:cs typeface="Times New Roman" pitchFamily="18" charset="0"/>
              </a:rPr>
              <a:t>1/04</a:t>
            </a:r>
            <a:r>
              <a:rPr lang="en-US" sz="1600" dirty="0" smtClean="0">
                <a:cs typeface="Times New Roman" pitchFamily="18" charset="0"/>
              </a:rPr>
              <a:t>]</a:t>
            </a:r>
            <a:r>
              <a:rPr lang="en-US" sz="1600" dirty="0" smtClean="0"/>
              <a:t/>
            </a:r>
            <a:br>
              <a:rPr lang="en-US" sz="1600" dirty="0" smtClean="0"/>
            </a:br>
            <a:endParaRPr lang="en-US" sz="1600" dirty="0" smtClean="0"/>
          </a:p>
          <a:p>
            <a:pPr eaLnBrk="1" hangingPunct="1">
              <a:lnSpc>
                <a:spcPct val="90000"/>
              </a:lnSpc>
            </a:pPr>
            <a:r>
              <a:rPr lang="en-US" sz="1600" b="1" i="1" dirty="0" smtClean="0">
                <a:cs typeface="Times New Roman" pitchFamily="18" charset="0"/>
              </a:rPr>
              <a:t>Guerrilla Tactics for Getting the Legal Job of Your Dreams</a:t>
            </a:r>
            <a:r>
              <a:rPr lang="en-US" sz="1600" dirty="0" smtClean="0">
                <a:cs typeface="Times New Roman" pitchFamily="18" charset="0"/>
              </a:rPr>
              <a:t>.  </a:t>
            </a:r>
            <a:r>
              <a:rPr lang="en-US" sz="1600" dirty="0" err="1" smtClean="0">
                <a:cs typeface="Times New Roman" pitchFamily="18" charset="0"/>
              </a:rPr>
              <a:t>Kimm</a:t>
            </a:r>
            <a:r>
              <a:rPr lang="en-US" sz="1600" dirty="0" smtClean="0">
                <a:cs typeface="Times New Roman" pitchFamily="18" charset="0"/>
              </a:rPr>
              <a:t> </a:t>
            </a:r>
            <a:r>
              <a:rPr lang="en-US" sz="1600" dirty="0" err="1" smtClean="0">
                <a:cs typeface="Times New Roman" pitchFamily="18" charset="0"/>
              </a:rPr>
              <a:t>Alayne</a:t>
            </a:r>
            <a:r>
              <a:rPr lang="en-US" sz="1600" dirty="0" smtClean="0">
                <a:cs typeface="Times New Roman" pitchFamily="18" charset="0"/>
              </a:rPr>
              <a:t> Walton, J.D.  1995.  Based on the insights of many career counselors from law schools around the country.  </a:t>
            </a:r>
            <a:r>
              <a:rPr lang="en-US" sz="1600" dirty="0" smtClean="0">
                <a:cs typeface="Times New Roman" pitchFamily="18" charset="0"/>
              </a:rPr>
              <a:t/>
            </a:r>
            <a:br>
              <a:rPr lang="en-US" sz="1600" dirty="0" smtClean="0">
                <a:cs typeface="Times New Roman" pitchFamily="18" charset="0"/>
              </a:rPr>
            </a:br>
            <a:r>
              <a:rPr lang="en-US" sz="1600" b="1" dirty="0" smtClean="0">
                <a:cs typeface="Times New Roman" pitchFamily="18" charset="0"/>
              </a:rPr>
              <a:t>A </a:t>
            </a:r>
            <a:r>
              <a:rPr lang="en-US" sz="1600" b="1" dirty="0" smtClean="0">
                <a:cs typeface="Times New Roman" pitchFamily="18" charset="0"/>
              </a:rPr>
              <a:t>MUST READ! </a:t>
            </a:r>
            <a:r>
              <a:rPr lang="en-US" sz="1600" dirty="0" smtClean="0">
                <a:cs typeface="Times New Roman" pitchFamily="18" charset="0"/>
              </a:rPr>
              <a:t>  CSO Reserve (</a:t>
            </a:r>
            <a:r>
              <a:rPr lang="en-US" sz="1600" dirty="0" err="1" smtClean="0">
                <a:cs typeface="Times New Roman" pitchFamily="18" charset="0"/>
              </a:rPr>
              <a:t>Rm</a:t>
            </a:r>
            <a:r>
              <a:rPr lang="en-US" sz="1600" dirty="0" smtClean="0">
                <a:cs typeface="Times New Roman" pitchFamily="18" charset="0"/>
              </a:rPr>
              <a:t> 612).  Also, Law General Collection KF 297 W34.  In addition, there is a </a:t>
            </a:r>
            <a:r>
              <a:rPr lang="en-US" sz="1600" i="1" dirty="0" smtClean="0">
                <a:cs typeface="Times New Roman" pitchFamily="18" charset="0"/>
              </a:rPr>
              <a:t>videotape </a:t>
            </a:r>
            <a:r>
              <a:rPr lang="en-US" sz="1600" dirty="0" smtClean="0">
                <a:cs typeface="Times New Roman" pitchFamily="18" charset="0"/>
              </a:rPr>
              <a:t>covering </a:t>
            </a:r>
            <a:r>
              <a:rPr lang="en-US" sz="1600" dirty="0" err="1" smtClean="0">
                <a:cs typeface="Times New Roman" pitchFamily="18" charset="0"/>
              </a:rPr>
              <a:t>Kimm</a:t>
            </a:r>
            <a:r>
              <a:rPr lang="en-US" sz="1600" dirty="0" smtClean="0">
                <a:cs typeface="Times New Roman" pitchFamily="18" charset="0"/>
              </a:rPr>
              <a:t> Walton’s presentation of her book.  Available at:  Law Library A-V Dept.  [6/02]</a:t>
            </a:r>
            <a:r>
              <a:rPr lang="en-US" sz="1600" dirty="0" smtClean="0"/>
              <a:t> </a:t>
            </a:r>
            <a:br>
              <a:rPr lang="en-US" sz="1600" dirty="0" smtClean="0"/>
            </a:br>
            <a:endParaRPr lang="en-US" sz="1800" b="1" dirty="0" smtClean="0"/>
          </a:p>
          <a:p>
            <a:pPr eaLnBrk="1" hangingPunct="1">
              <a:lnSpc>
                <a:spcPct val="90000"/>
              </a:lnSpc>
              <a:buFontTx/>
              <a:buNone/>
            </a:pPr>
            <a:endParaRPr lang="en-US" sz="2800" dirty="0" smtClean="0"/>
          </a:p>
        </p:txBody>
      </p:sp>
      <p:sp>
        <p:nvSpPr>
          <p:cNvPr id="44037" name="Text Box 4"/>
          <p:cNvSpPr txBox="1">
            <a:spLocks noChangeArrowheads="1"/>
          </p:cNvSpPr>
          <p:nvPr/>
        </p:nvSpPr>
        <p:spPr bwMode="auto">
          <a:xfrm>
            <a:off x="914400" y="7966075"/>
            <a:ext cx="4953000" cy="457200"/>
          </a:xfrm>
          <a:prstGeom prst="rect">
            <a:avLst/>
          </a:prstGeom>
          <a:noFill/>
          <a:ln w="9525">
            <a:noFill/>
            <a:miter lim="800000"/>
            <a:headEnd/>
            <a:tailEnd/>
          </a:ln>
        </p:spPr>
        <p:txBody>
          <a:bodyPr>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3010AD7D-FB59-46C8-9FC0-126EB9315BD4}" type="slidenum">
              <a:rPr lang="en-US" smtClean="0"/>
              <a:pPr/>
              <a:t>5</a:t>
            </a:fld>
            <a:endParaRPr lang="en-US" smtClean="0"/>
          </a:p>
        </p:txBody>
      </p:sp>
      <p:sp>
        <p:nvSpPr>
          <p:cNvPr id="7171" name="Rectangle 2"/>
          <p:cNvSpPr>
            <a:spLocks noGrp="1" noChangeArrowheads="1"/>
          </p:cNvSpPr>
          <p:nvPr>
            <p:ph type="title"/>
          </p:nvPr>
        </p:nvSpPr>
        <p:spPr/>
        <p:txBody>
          <a:bodyPr/>
          <a:lstStyle/>
          <a:p>
            <a:pPr eaLnBrk="1" hangingPunct="1"/>
            <a:r>
              <a:rPr lang="en-US" b="1" dirty="0" smtClean="0"/>
              <a:t>Cover Letter Format:</a:t>
            </a:r>
            <a:br>
              <a:rPr lang="en-US" b="1" dirty="0" smtClean="0"/>
            </a:br>
            <a:r>
              <a:rPr lang="en-US" b="1" i="1" dirty="0" smtClean="0"/>
              <a:t>General</a:t>
            </a:r>
          </a:p>
        </p:txBody>
      </p:sp>
      <p:sp>
        <p:nvSpPr>
          <p:cNvPr id="7172" name="Rectangle 3"/>
          <p:cNvSpPr>
            <a:spLocks noGrp="1" noChangeArrowheads="1"/>
          </p:cNvSpPr>
          <p:nvPr>
            <p:ph type="body" idx="1"/>
          </p:nvPr>
        </p:nvSpPr>
        <p:spPr>
          <a:xfrm>
            <a:off x="514350" y="2641600"/>
            <a:ext cx="5829300" cy="5816600"/>
          </a:xfrm>
        </p:spPr>
        <p:txBody>
          <a:bodyPr/>
          <a:lstStyle/>
          <a:p>
            <a:pPr eaLnBrk="1" hangingPunct="1">
              <a:lnSpc>
                <a:spcPct val="90000"/>
              </a:lnSpc>
            </a:pPr>
            <a:r>
              <a:rPr lang="en-US" sz="2800" dirty="0" smtClean="0"/>
              <a:t>Use formal business letter formatting</a:t>
            </a:r>
          </a:p>
          <a:p>
            <a:pPr eaLnBrk="1" hangingPunct="1">
              <a:lnSpc>
                <a:spcPct val="90000"/>
              </a:lnSpc>
            </a:pPr>
            <a:r>
              <a:rPr lang="en-US" sz="2800" dirty="0" smtClean="0"/>
              <a:t>Stay to one page</a:t>
            </a:r>
          </a:p>
          <a:p>
            <a:pPr eaLnBrk="1" hangingPunct="1">
              <a:lnSpc>
                <a:spcPct val="90000"/>
              </a:lnSpc>
            </a:pPr>
            <a:r>
              <a:rPr lang="en-US" sz="2800" dirty="0" smtClean="0"/>
              <a:t>Use bond paper that matches your resume</a:t>
            </a:r>
          </a:p>
          <a:p>
            <a:pPr eaLnBrk="1" hangingPunct="1">
              <a:lnSpc>
                <a:spcPct val="90000"/>
              </a:lnSpc>
            </a:pPr>
            <a:r>
              <a:rPr lang="en-US" sz="2800" dirty="0" smtClean="0"/>
              <a:t>Either left-justified or indented paragraphs are acceptable</a:t>
            </a:r>
          </a:p>
          <a:p>
            <a:pPr eaLnBrk="1" hangingPunct="1">
              <a:lnSpc>
                <a:spcPct val="90000"/>
              </a:lnSpc>
            </a:pPr>
            <a:r>
              <a:rPr lang="en-US" sz="2800" dirty="0" smtClean="0"/>
              <a:t>Date should line up with closing</a:t>
            </a:r>
          </a:p>
          <a:p>
            <a:pPr eaLnBrk="1" hangingPunct="1">
              <a:lnSpc>
                <a:spcPct val="90000"/>
              </a:lnSpc>
            </a:pPr>
            <a:r>
              <a:rPr lang="en-US" sz="2800" dirty="0" smtClean="0"/>
              <a:t>Look up titles if unsure</a:t>
            </a:r>
          </a:p>
          <a:p>
            <a:pPr eaLnBrk="1" hangingPunct="1">
              <a:lnSpc>
                <a:spcPct val="90000"/>
              </a:lnSpc>
            </a:pPr>
            <a:r>
              <a:rPr lang="en-US" sz="2800" dirty="0" smtClean="0"/>
              <a:t>Use formal, but not convoluted language</a:t>
            </a:r>
          </a:p>
          <a:p>
            <a:pPr eaLnBrk="1" hangingPunct="1">
              <a:lnSpc>
                <a:spcPct val="90000"/>
              </a:lnSpc>
            </a:pPr>
            <a:r>
              <a:rPr lang="en-US" sz="2800" dirty="0" smtClean="0"/>
              <a:t>ALWAYS sign your letter</a:t>
            </a:r>
          </a:p>
          <a:p>
            <a:pPr eaLnBrk="1" hangingPunct="1">
              <a:lnSpc>
                <a:spcPct val="90000"/>
              </a:lnSpc>
            </a:pPr>
            <a:r>
              <a:rPr lang="en-US" sz="2800" dirty="0" smtClean="0"/>
              <a:t>Triple-check for typos</a:t>
            </a:r>
          </a:p>
          <a:p>
            <a:pPr eaLnBrk="1" hangingPunct="1">
              <a:lnSpc>
                <a:spcPct val="90000"/>
              </a:lnSpc>
            </a:pPr>
            <a:r>
              <a:rPr lang="en-US" sz="2800" dirty="0" smtClean="0"/>
              <a:t>Have someone else look it over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1ED2D11B-70DC-40FF-BD62-E90AFA0E4B45}" type="slidenum">
              <a:rPr lang="en-US" smtClean="0"/>
              <a:pPr/>
              <a:t>6</a:t>
            </a:fld>
            <a:endParaRPr lang="en-US" smtClean="0"/>
          </a:p>
        </p:txBody>
      </p:sp>
      <p:sp>
        <p:nvSpPr>
          <p:cNvPr id="8195" name="Rectangle 2"/>
          <p:cNvSpPr>
            <a:spLocks noGrp="1" noChangeArrowheads="1"/>
          </p:cNvSpPr>
          <p:nvPr>
            <p:ph type="title"/>
          </p:nvPr>
        </p:nvSpPr>
        <p:spPr/>
        <p:txBody>
          <a:bodyPr/>
          <a:lstStyle/>
          <a:p>
            <a:pPr eaLnBrk="1" hangingPunct="1"/>
            <a:r>
              <a:rPr lang="en-US" b="1" dirty="0" smtClean="0"/>
              <a:t>Cover Letter Tone	</a:t>
            </a:r>
          </a:p>
        </p:txBody>
      </p:sp>
      <p:sp>
        <p:nvSpPr>
          <p:cNvPr id="8196" name="Rectangle 3"/>
          <p:cNvSpPr>
            <a:spLocks noGrp="1" noChangeArrowheads="1"/>
          </p:cNvSpPr>
          <p:nvPr>
            <p:ph type="body" idx="1"/>
          </p:nvPr>
        </p:nvSpPr>
        <p:spPr/>
        <p:txBody>
          <a:bodyPr/>
          <a:lstStyle/>
          <a:p>
            <a:pPr eaLnBrk="1" hangingPunct="1">
              <a:lnSpc>
                <a:spcPct val="90000"/>
              </a:lnSpc>
            </a:pPr>
            <a:r>
              <a:rPr lang="en-US" sz="2800" dirty="0" smtClean="0"/>
              <a:t>Formal, Not Casual</a:t>
            </a:r>
          </a:p>
          <a:p>
            <a:pPr lvl="1" eaLnBrk="1" hangingPunct="1">
              <a:lnSpc>
                <a:spcPct val="90000"/>
              </a:lnSpc>
            </a:pPr>
            <a:r>
              <a:rPr lang="en-US" sz="2400" dirty="0" smtClean="0"/>
              <a:t>“Mr. Smith” not “Bob”</a:t>
            </a:r>
          </a:p>
          <a:p>
            <a:pPr lvl="1" eaLnBrk="1" hangingPunct="1">
              <a:lnSpc>
                <a:spcPct val="90000"/>
              </a:lnSpc>
            </a:pPr>
            <a:r>
              <a:rPr lang="en-US" sz="2400" dirty="0" smtClean="0"/>
              <a:t>No contractions or slang</a:t>
            </a:r>
          </a:p>
          <a:p>
            <a:pPr eaLnBrk="1" hangingPunct="1">
              <a:lnSpc>
                <a:spcPct val="90000"/>
              </a:lnSpc>
            </a:pPr>
            <a:r>
              <a:rPr lang="en-US" sz="2800" dirty="0" smtClean="0"/>
              <a:t>Simple, Not Verbose</a:t>
            </a:r>
          </a:p>
          <a:p>
            <a:pPr lvl="1" eaLnBrk="1" hangingPunct="1">
              <a:lnSpc>
                <a:spcPct val="90000"/>
              </a:lnSpc>
            </a:pPr>
            <a:r>
              <a:rPr lang="en-US" sz="2400" dirty="0" smtClean="0"/>
              <a:t>Use direct, action verbs</a:t>
            </a:r>
          </a:p>
          <a:p>
            <a:pPr lvl="1" eaLnBrk="1" hangingPunct="1">
              <a:lnSpc>
                <a:spcPct val="90000"/>
              </a:lnSpc>
            </a:pPr>
            <a:r>
              <a:rPr lang="en-US" sz="2400" dirty="0" smtClean="0"/>
              <a:t>Avoid passive voice</a:t>
            </a:r>
          </a:p>
          <a:p>
            <a:pPr lvl="1" eaLnBrk="1" hangingPunct="1">
              <a:lnSpc>
                <a:spcPct val="90000"/>
              </a:lnSpc>
            </a:pPr>
            <a:r>
              <a:rPr lang="en-US" sz="2400" dirty="0" smtClean="0"/>
              <a:t>Shorter, simple sentences</a:t>
            </a:r>
          </a:p>
          <a:p>
            <a:pPr eaLnBrk="1" hangingPunct="1">
              <a:lnSpc>
                <a:spcPct val="90000"/>
              </a:lnSpc>
            </a:pPr>
            <a:r>
              <a:rPr lang="en-US" sz="2800" dirty="0" smtClean="0"/>
              <a:t>E.G.</a:t>
            </a:r>
            <a:endParaRPr lang="en-US" sz="2800" dirty="0" smtClean="0"/>
          </a:p>
          <a:p>
            <a:pPr lvl="1" eaLnBrk="1" hangingPunct="1">
              <a:lnSpc>
                <a:spcPct val="90000"/>
              </a:lnSpc>
            </a:pPr>
            <a:r>
              <a:rPr lang="en-US" sz="2400" dirty="0" smtClean="0"/>
              <a:t>Formal &amp; Verbose: “I am in receipt of your correspondence.”</a:t>
            </a:r>
          </a:p>
          <a:p>
            <a:pPr lvl="1" eaLnBrk="1" hangingPunct="1">
              <a:lnSpc>
                <a:spcPct val="90000"/>
              </a:lnSpc>
            </a:pPr>
            <a:r>
              <a:rPr lang="en-US" sz="2400" dirty="0" smtClean="0"/>
              <a:t>Casual &amp; Simple: “I got your note.”</a:t>
            </a:r>
          </a:p>
          <a:p>
            <a:pPr lvl="1" eaLnBrk="1" hangingPunct="1">
              <a:lnSpc>
                <a:spcPct val="90000"/>
              </a:lnSpc>
            </a:pPr>
            <a:r>
              <a:rPr lang="en-US" sz="2400" b="1" dirty="0" smtClean="0"/>
              <a:t>Formal &amp; Simple: “I received your letter.”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3"/>
          <p:cNvSpPr>
            <a:spLocks noGrp="1"/>
          </p:cNvSpPr>
          <p:nvPr>
            <p:ph type="sldNum" sz="quarter" idx="10"/>
          </p:nvPr>
        </p:nvSpPr>
        <p:spPr>
          <a:noFill/>
        </p:spPr>
        <p:txBody>
          <a:bodyPr/>
          <a:lstStyle/>
          <a:p>
            <a:fld id="{A6683D44-47CC-4AB5-8792-A4202C219492}" type="slidenum">
              <a:rPr lang="en-US" smtClean="0"/>
              <a:pPr/>
              <a:t>7</a:t>
            </a:fld>
            <a:endParaRPr lang="en-US" smtClean="0"/>
          </a:p>
        </p:txBody>
      </p:sp>
      <p:sp>
        <p:nvSpPr>
          <p:cNvPr id="9219" name="Rectangle 1026"/>
          <p:cNvSpPr>
            <a:spLocks noGrp="1" noChangeArrowheads="1"/>
          </p:cNvSpPr>
          <p:nvPr>
            <p:ph type="title"/>
          </p:nvPr>
        </p:nvSpPr>
        <p:spPr/>
        <p:txBody>
          <a:bodyPr/>
          <a:lstStyle/>
          <a:p>
            <a:pPr eaLnBrk="1" hangingPunct="1"/>
            <a:r>
              <a:rPr lang="en-US" b="1" dirty="0" smtClean="0"/>
              <a:t>Cover Letter Grammar</a:t>
            </a:r>
          </a:p>
        </p:txBody>
      </p:sp>
      <p:sp>
        <p:nvSpPr>
          <p:cNvPr id="9220" name="Rectangle 1027"/>
          <p:cNvSpPr>
            <a:spLocks noGrp="1" noChangeArrowheads="1"/>
          </p:cNvSpPr>
          <p:nvPr>
            <p:ph type="body" idx="1"/>
          </p:nvPr>
        </p:nvSpPr>
        <p:spPr/>
        <p:txBody>
          <a:bodyPr/>
          <a:lstStyle/>
          <a:p>
            <a:pPr eaLnBrk="1" hangingPunct="1"/>
            <a:r>
              <a:rPr lang="en-US" sz="2800" dirty="0" smtClean="0"/>
              <a:t>Use dictionary, thesaurus, and style manual for reference (look online)</a:t>
            </a:r>
          </a:p>
          <a:p>
            <a:pPr eaLnBrk="1" hangingPunct="1"/>
            <a:r>
              <a:rPr lang="en-US" sz="2800" dirty="0" smtClean="0"/>
              <a:t>Watch synonyms</a:t>
            </a:r>
          </a:p>
          <a:p>
            <a:pPr lvl="1" eaLnBrk="1" hangingPunct="1"/>
            <a:r>
              <a:rPr lang="en-US" sz="2400" dirty="0" smtClean="0"/>
              <a:t>There, their, they’re</a:t>
            </a:r>
          </a:p>
          <a:p>
            <a:pPr lvl="1" eaLnBrk="1" hangingPunct="1"/>
            <a:r>
              <a:rPr lang="en-US" sz="2400" dirty="0" smtClean="0"/>
              <a:t>Your, you’re</a:t>
            </a:r>
          </a:p>
          <a:p>
            <a:pPr eaLnBrk="1" hangingPunct="1"/>
            <a:r>
              <a:rPr lang="en-US" sz="2800" dirty="0" smtClean="0"/>
              <a:t>Use apostrophes correctly</a:t>
            </a:r>
          </a:p>
          <a:p>
            <a:pPr lvl="1" eaLnBrk="1" hangingPunct="1"/>
            <a:r>
              <a:rPr lang="en-US" sz="2400" dirty="0" smtClean="0"/>
              <a:t>Replace letters: you’re = you are</a:t>
            </a:r>
          </a:p>
          <a:p>
            <a:pPr lvl="1" eaLnBrk="1" hangingPunct="1"/>
            <a:r>
              <a:rPr lang="en-US" sz="2400" dirty="0" smtClean="0"/>
              <a:t>Indicate possession: John’s</a:t>
            </a:r>
          </a:p>
          <a:p>
            <a:pPr lvl="1" eaLnBrk="1" hangingPunct="1"/>
            <a:r>
              <a:rPr lang="en-US" sz="2400" dirty="0" smtClean="0"/>
              <a:t>NEVER to indicate a plural: “I am sending you two writing sample’s.”</a:t>
            </a:r>
          </a:p>
          <a:p>
            <a:pPr eaLnBrk="1" hangingPunct="1"/>
            <a:r>
              <a:rPr lang="en-US" sz="2800" dirty="0" smtClean="0"/>
              <a:t>Brush up on other </a:t>
            </a:r>
            <a:r>
              <a:rPr lang="en-US" sz="2800" dirty="0" smtClean="0"/>
              <a:t>areas</a:t>
            </a:r>
            <a:br>
              <a:rPr lang="en-US" sz="2800" dirty="0" smtClean="0"/>
            </a:br>
            <a:r>
              <a:rPr lang="en-US" sz="2800" dirty="0" smtClean="0"/>
              <a:t>(tenses</a:t>
            </a:r>
            <a:r>
              <a:rPr lang="en-US" sz="2800" dirty="0" smtClean="0"/>
              <a:t>, pronouns, punctuation, etc.)</a:t>
            </a:r>
          </a:p>
          <a:p>
            <a:pPr lvl="1" eaLnBrk="1" hangingPunct="1"/>
            <a:endParaRPr 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0"/>
          </p:nvPr>
        </p:nvSpPr>
        <p:spPr>
          <a:noFill/>
        </p:spPr>
        <p:txBody>
          <a:bodyPr/>
          <a:lstStyle/>
          <a:p>
            <a:fld id="{393C3D28-B7B7-4749-A67D-CAC09C9651A6}" type="slidenum">
              <a:rPr lang="en-US" smtClean="0"/>
              <a:pPr/>
              <a:t>8</a:t>
            </a:fld>
            <a:endParaRPr lang="en-US" smtClean="0"/>
          </a:p>
        </p:txBody>
      </p:sp>
      <p:sp>
        <p:nvSpPr>
          <p:cNvPr id="10243" name="Rectangle 2"/>
          <p:cNvSpPr>
            <a:spLocks noGrp="1" noChangeArrowheads="1"/>
          </p:cNvSpPr>
          <p:nvPr>
            <p:ph type="title"/>
          </p:nvPr>
        </p:nvSpPr>
        <p:spPr/>
        <p:txBody>
          <a:bodyPr/>
          <a:lstStyle/>
          <a:p>
            <a:pPr eaLnBrk="1" hangingPunct="1"/>
            <a:r>
              <a:rPr lang="en-US" b="1" dirty="0" smtClean="0"/>
              <a:t>Cover Letter Format:</a:t>
            </a:r>
            <a:br>
              <a:rPr lang="en-US" b="1" dirty="0" smtClean="0"/>
            </a:br>
            <a:r>
              <a:rPr lang="en-US" b="1" i="1" dirty="0" smtClean="0"/>
              <a:t>Headings</a:t>
            </a:r>
          </a:p>
        </p:txBody>
      </p:sp>
      <p:sp>
        <p:nvSpPr>
          <p:cNvPr id="10244" name="Rectangle 3"/>
          <p:cNvSpPr>
            <a:spLocks noGrp="1" noChangeArrowheads="1"/>
          </p:cNvSpPr>
          <p:nvPr>
            <p:ph type="body" idx="1"/>
          </p:nvPr>
        </p:nvSpPr>
        <p:spPr/>
        <p:txBody>
          <a:bodyPr/>
          <a:lstStyle/>
          <a:p>
            <a:pPr eaLnBrk="1" hangingPunct="1"/>
            <a:r>
              <a:rPr lang="en-US" sz="2800" dirty="0" smtClean="0"/>
              <a:t>Copy and paste heading from resume to use as “letterhead”</a:t>
            </a:r>
          </a:p>
          <a:p>
            <a:pPr eaLnBrk="1" hangingPunct="1"/>
            <a:r>
              <a:rPr lang="en-US" sz="2800" dirty="0" smtClean="0"/>
              <a:t>Along left margin:</a:t>
            </a:r>
          </a:p>
          <a:p>
            <a:pPr lvl="1" eaLnBrk="1" hangingPunct="1"/>
            <a:r>
              <a:rPr lang="en-US" sz="2400" dirty="0" smtClean="0"/>
              <a:t>Today’s date</a:t>
            </a:r>
          </a:p>
          <a:p>
            <a:pPr lvl="1" eaLnBrk="1" hangingPunct="1"/>
            <a:r>
              <a:rPr lang="en-US" sz="2400" dirty="0" smtClean="0"/>
              <a:t>Name, title, company, and full address of addressee:</a:t>
            </a:r>
          </a:p>
          <a:p>
            <a:pPr lvl="2" eaLnBrk="1" hangingPunct="1"/>
            <a:r>
              <a:rPr lang="en-US" sz="2000" dirty="0" smtClean="0"/>
              <a:t>Use formal title: “The Honorable” or “Dean” or “Mr.” or “Ms.”</a:t>
            </a:r>
          </a:p>
          <a:p>
            <a:pPr lvl="2" eaLnBrk="1" hangingPunct="1"/>
            <a:r>
              <a:rPr lang="en-US" sz="2000" dirty="0" smtClean="0"/>
              <a:t>E.g. 	The Honorable John Jay</a:t>
            </a:r>
            <a:br>
              <a:rPr lang="en-US" sz="2000" dirty="0" smtClean="0"/>
            </a:br>
            <a:r>
              <a:rPr lang="en-US" sz="2000" dirty="0" smtClean="0"/>
              <a:t>	Chief Justice</a:t>
            </a:r>
            <a:br>
              <a:rPr lang="en-US" sz="2000" dirty="0" smtClean="0"/>
            </a:br>
            <a:r>
              <a:rPr lang="en-US" sz="2000" dirty="0" smtClean="0"/>
              <a:t>	The United States Supreme Court</a:t>
            </a:r>
            <a:br>
              <a:rPr lang="en-US" sz="2000" dirty="0" smtClean="0"/>
            </a:br>
            <a:r>
              <a:rPr lang="en-US" sz="2000" dirty="0" smtClean="0"/>
              <a:t>	1501 Pennsylvania Avenue</a:t>
            </a:r>
            <a:br>
              <a:rPr lang="en-US" sz="2000" dirty="0" smtClean="0"/>
            </a:br>
            <a:r>
              <a:rPr lang="en-US" sz="2000" dirty="0" smtClean="0"/>
              <a:t>	Washington, DC  20003</a:t>
            </a:r>
          </a:p>
          <a:p>
            <a:pPr lvl="1" eaLnBrk="1" hangingPunct="1"/>
            <a:endParaRPr lang="en-US" sz="2400" dirty="0" smtClean="0"/>
          </a:p>
          <a:p>
            <a:pPr eaLnBrk="1" hangingPunct="1">
              <a:buFontTx/>
              <a:buNone/>
            </a:pPr>
            <a:endParaRPr lang="en-US" sz="28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3"/>
          <p:cNvSpPr>
            <a:spLocks noGrp="1"/>
          </p:cNvSpPr>
          <p:nvPr>
            <p:ph type="sldNum" sz="quarter" idx="10"/>
          </p:nvPr>
        </p:nvSpPr>
        <p:spPr>
          <a:noFill/>
        </p:spPr>
        <p:txBody>
          <a:bodyPr/>
          <a:lstStyle/>
          <a:p>
            <a:fld id="{FA34F99D-F45A-4E5A-8525-CABCD791BFB8}" type="slidenum">
              <a:rPr lang="en-US" smtClean="0"/>
              <a:pPr/>
              <a:t>9</a:t>
            </a:fld>
            <a:endParaRPr lang="en-US" smtClean="0"/>
          </a:p>
        </p:txBody>
      </p:sp>
      <p:sp>
        <p:nvSpPr>
          <p:cNvPr id="11267" name="Rectangle 2"/>
          <p:cNvSpPr>
            <a:spLocks noGrp="1" noChangeArrowheads="1"/>
          </p:cNvSpPr>
          <p:nvPr>
            <p:ph type="title"/>
          </p:nvPr>
        </p:nvSpPr>
        <p:spPr/>
        <p:txBody>
          <a:bodyPr/>
          <a:lstStyle/>
          <a:p>
            <a:pPr eaLnBrk="1" hangingPunct="1"/>
            <a:r>
              <a:rPr lang="en-US" b="1" dirty="0" smtClean="0"/>
              <a:t>Cover Letter Format:</a:t>
            </a:r>
            <a:br>
              <a:rPr lang="en-US" b="1" dirty="0" smtClean="0"/>
            </a:br>
            <a:r>
              <a:rPr lang="en-US" b="1" i="1" dirty="0" smtClean="0"/>
              <a:t>Headings</a:t>
            </a:r>
          </a:p>
        </p:txBody>
      </p:sp>
      <p:sp>
        <p:nvSpPr>
          <p:cNvPr id="11268" name="Rectangle 3"/>
          <p:cNvSpPr>
            <a:spLocks noGrp="1" noChangeArrowheads="1"/>
          </p:cNvSpPr>
          <p:nvPr>
            <p:ph type="body" idx="1"/>
          </p:nvPr>
        </p:nvSpPr>
        <p:spPr/>
        <p:txBody>
          <a:bodyPr/>
          <a:lstStyle/>
          <a:p>
            <a:pPr eaLnBrk="1" hangingPunct="1"/>
            <a:r>
              <a:rPr lang="en-US" dirty="0" smtClean="0"/>
              <a:t>Salutation: Dear “Mr.” or “Ms.”</a:t>
            </a:r>
          </a:p>
          <a:p>
            <a:pPr lvl="1" eaLnBrk="1" hangingPunct="1"/>
            <a:r>
              <a:rPr lang="en-US" dirty="0" smtClean="0"/>
              <a:t>Last name only</a:t>
            </a:r>
          </a:p>
          <a:p>
            <a:pPr lvl="1" eaLnBrk="1" hangingPunct="1"/>
            <a:r>
              <a:rPr lang="en-US" dirty="0" smtClean="0"/>
              <a:t>Use a COLON after the name</a:t>
            </a:r>
          </a:p>
          <a:p>
            <a:pPr lvl="1" eaLnBrk="1" hangingPunct="1"/>
            <a:r>
              <a:rPr lang="en-US" dirty="0" smtClean="0"/>
              <a:t>“Dear Mr. Smith:”—correct</a:t>
            </a:r>
          </a:p>
          <a:p>
            <a:pPr lvl="1" eaLnBrk="1" hangingPunct="1"/>
            <a:r>
              <a:rPr lang="en-US" dirty="0" smtClean="0"/>
              <a:t>“Dear Justice Jay:”—correct</a:t>
            </a:r>
          </a:p>
          <a:p>
            <a:pPr lvl="1" eaLnBrk="1" hangingPunct="1"/>
            <a:r>
              <a:rPr lang="en-US" dirty="0" smtClean="0"/>
              <a:t>“Dear Mr. John M. Smith,”—incorrect</a:t>
            </a:r>
          </a:p>
          <a:p>
            <a:pPr eaLnBrk="1" hangingPunct="1"/>
            <a:r>
              <a:rPr lang="en-US" dirty="0" smtClean="0"/>
              <a:t>Be sure to use proper prefix: Dr., Judge, Justice, Reverend, etc.</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2175</TotalTime>
  <Words>2193</Words>
  <Application>Microsoft Office PowerPoint</Application>
  <PresentationFormat>On-screen Show (4:3)</PresentationFormat>
  <Paragraphs>273</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Default Design</vt:lpstr>
      <vt:lpstr>First Impressions: Writing Impressive Cover Letters  Lisa M. Patterson Associate Dean for Career Services 608 O’Brian Hall 716-645-2056 lpatter@buffalo.edu</vt:lpstr>
      <vt:lpstr>What is a Cover Letter?</vt:lpstr>
      <vt:lpstr>Goals of a Cover Letter</vt:lpstr>
      <vt:lpstr>Helpful Mindset for Cover Letter Writing</vt:lpstr>
      <vt:lpstr>Cover Letter Format: General</vt:lpstr>
      <vt:lpstr>Cover Letter Tone </vt:lpstr>
      <vt:lpstr>Cover Letter Grammar</vt:lpstr>
      <vt:lpstr>Cover Letter Format: Headings</vt:lpstr>
      <vt:lpstr>Cover Letter Format: Headings</vt:lpstr>
      <vt:lpstr>Cover Letter Format: The Body</vt:lpstr>
      <vt:lpstr>Cover Letter Format: Closing</vt:lpstr>
      <vt:lpstr>  Month day, year  Full Name of Addressee Title of Addressee Name of Organization Street Address City, State  Zip Code   Dear Mr./Ms. (Addressee's last name):  1st Paragraph- Your opening paragraph should pique the interest of the potential employer. Tell why you are writing. Name the position, field or general vocational area about which you are asking. Tell how you learned of the opening or organization and why you are interested in the organization.    2nd Paragraph-This paragraph should create a desire to read further. Provide additional information concerning your education, experience, qualities, and interests as they relate to the position. Describe one or two qualifications you think would be of the greatest interest to the employer, keeping in mind the employer's point of view. If you have related experience or special training, be sure to point it out. Tell the employer specifically what you have to offer the organization and support your claim with proof/examples.    3rd Paragraph- In your closing paragraph ask for action. Include your phone number and email address if they are not in your heading, so the employer can easily contact you. Be sure to emphasize your appreciation for their time.   Sincerely (or Respectfully or Yours truly),    (Your handwritten signature)    Type Your Name here  Enc. (to indicate that you have enclosed a resume and/or other material) </vt:lpstr>
      <vt:lpstr>Cover Letter Format</vt:lpstr>
      <vt:lpstr>Types of Cover Letters</vt:lpstr>
      <vt:lpstr>Type A: Specific Job Posting</vt:lpstr>
      <vt:lpstr>Type A: Specific Job Posting First Paragraph: </vt:lpstr>
      <vt:lpstr>Type A: Specific Job Posting First Paragraph:</vt:lpstr>
      <vt:lpstr>Type A: Specific Job Posting First Paragraph:</vt:lpstr>
      <vt:lpstr>Type A: Specific Job Posting First Paragraph:</vt:lpstr>
      <vt:lpstr>Type A: Specific Job Posting First Paragraph:</vt:lpstr>
      <vt:lpstr>Type A: Specific Job Posting Second Paragraph:</vt:lpstr>
      <vt:lpstr>Type A: Specific Job Posting Second Paragraph:</vt:lpstr>
      <vt:lpstr>Type A: Specific Job Posting  Last Paragraph:</vt:lpstr>
      <vt:lpstr>Type A: Specific Job Posting</vt:lpstr>
      <vt:lpstr>Type B: Networking/Referral Cover Letter </vt:lpstr>
      <vt:lpstr>Type B: Networking/Referral Cover Letter  First Paragraph:</vt:lpstr>
      <vt:lpstr>Type B: Networking/Referral Cover Letter  First Paragraph:</vt:lpstr>
      <vt:lpstr>Type B: Networking/Referral Cover Letter  Second Paragraph:</vt:lpstr>
      <vt:lpstr>Type B: Networking/Referral Cover Letter  Second Paragraph:</vt:lpstr>
      <vt:lpstr>Type B: Networking/Referral Cover Letter  Last Paragraph:</vt:lpstr>
      <vt:lpstr>Type B: Networking/Referral Cover Letter  Last Paragraph:</vt:lpstr>
      <vt:lpstr>Type B: Networking/Referral Cover Letter  Last Paragraph:</vt:lpstr>
      <vt:lpstr>Type B: Networking/Referral Cover Letter</vt:lpstr>
      <vt:lpstr>Type C: “Cold” Letter </vt:lpstr>
      <vt:lpstr>Type C: “Cold” Letter</vt:lpstr>
      <vt:lpstr>Type C: “Cold” Letter First Paragraph:</vt:lpstr>
      <vt:lpstr>Type C: “Cold” Letter First Paragraph:</vt:lpstr>
      <vt:lpstr>Type C: “Cold” Letter Second/Last Paragraphs:</vt:lpstr>
      <vt:lpstr>Type C: “Cold” Letter</vt:lpstr>
      <vt:lpstr>Final Cover Letter Checklist</vt:lpstr>
      <vt:lpstr>For Reference</vt:lpstr>
    </vt:vector>
  </TitlesOfParts>
  <Company>SUNY at Buffalo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Law School</dc:creator>
  <cp:lastModifiedBy>Lively, Kristina</cp:lastModifiedBy>
  <cp:revision>196</cp:revision>
  <dcterms:created xsi:type="dcterms:W3CDTF">2004-01-19T20:43:19Z</dcterms:created>
  <dcterms:modified xsi:type="dcterms:W3CDTF">2011-10-31T20:47:38Z</dcterms:modified>
</cp:coreProperties>
</file>