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8" r:id="rId1"/>
  </p:sldMasterIdLst>
  <p:notesMasterIdLst>
    <p:notesMasterId r:id="rId49"/>
  </p:notesMasterIdLst>
  <p:handoutMasterIdLst>
    <p:handoutMasterId r:id="rId50"/>
  </p:handoutMasterIdLst>
  <p:sldIdLst>
    <p:sldId id="256" r:id="rId2"/>
    <p:sldId id="257" r:id="rId3"/>
    <p:sldId id="258" r:id="rId4"/>
    <p:sldId id="261" r:id="rId5"/>
    <p:sldId id="262" r:id="rId6"/>
    <p:sldId id="325" r:id="rId7"/>
    <p:sldId id="326" r:id="rId8"/>
    <p:sldId id="329" r:id="rId9"/>
    <p:sldId id="342" r:id="rId10"/>
    <p:sldId id="324" r:id="rId11"/>
    <p:sldId id="331" r:id="rId12"/>
    <p:sldId id="267" r:id="rId13"/>
    <p:sldId id="333" r:id="rId14"/>
    <p:sldId id="332" r:id="rId15"/>
    <p:sldId id="275" r:id="rId16"/>
    <p:sldId id="349" r:id="rId17"/>
    <p:sldId id="350" r:id="rId18"/>
    <p:sldId id="351" r:id="rId19"/>
    <p:sldId id="352" r:id="rId20"/>
    <p:sldId id="276" r:id="rId21"/>
    <p:sldId id="277" r:id="rId22"/>
    <p:sldId id="278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319" r:id="rId31"/>
    <p:sldId id="293" r:id="rId32"/>
    <p:sldId id="294" r:id="rId33"/>
    <p:sldId id="295" r:id="rId34"/>
    <p:sldId id="348" r:id="rId35"/>
    <p:sldId id="296" r:id="rId36"/>
    <p:sldId id="297" r:id="rId37"/>
    <p:sldId id="298" r:id="rId38"/>
    <p:sldId id="299" r:id="rId39"/>
    <p:sldId id="334" r:id="rId40"/>
    <p:sldId id="300" r:id="rId41"/>
    <p:sldId id="301" r:id="rId42"/>
    <p:sldId id="302" r:id="rId43"/>
    <p:sldId id="303" r:id="rId44"/>
    <p:sldId id="304" r:id="rId45"/>
    <p:sldId id="309" r:id="rId46"/>
    <p:sldId id="310" r:id="rId47"/>
    <p:sldId id="312" r:id="rId48"/>
  </p:sldIdLst>
  <p:sldSz cx="7772400" cy="10058400"/>
  <p:notesSz cx="9296400" cy="7010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661" autoAdjust="0"/>
    <p:restoredTop sz="76140" autoAdjust="0"/>
  </p:normalViewPr>
  <p:slideViewPr>
    <p:cSldViewPr>
      <p:cViewPr>
        <p:scale>
          <a:sx n="70" d="100"/>
          <a:sy n="70" d="100"/>
        </p:scale>
        <p:origin x="-2502" y="-72"/>
      </p:cViewPr>
      <p:guideLst>
        <p:guide orient="horz" pos="3168"/>
        <p:guide pos="2447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20"/>
    </p:cViewPr>
  </p:sorterViewPr>
  <p:notesViewPr>
    <p:cSldViewPr>
      <p:cViewPr varScale="1">
        <p:scale>
          <a:sx n="86" d="100"/>
          <a:sy n="86" d="100"/>
        </p:scale>
        <p:origin x="-924" y="-84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8797446" y="6671387"/>
            <a:ext cx="404223" cy="3069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207" tIns="45295" rIns="92207" bIns="45295" anchor="ctr">
            <a:spAutoFit/>
          </a:bodyPr>
          <a:lstStyle/>
          <a:p>
            <a:pPr algn="r" defTabSz="931863" eaLnBrk="0" hangingPunct="0">
              <a:defRPr/>
            </a:pPr>
            <a:fld id="{3E7AD3C7-AA8D-466E-9454-583808AF1C3E}" type="slidenum">
              <a:rPr lang="en-US" sz="1400" i="1">
                <a:latin typeface="Arial" charset="0"/>
              </a:rPr>
              <a:pPr algn="r" defTabSz="931863" eaLnBrk="0" hangingPunct="0">
                <a:defRPr/>
              </a:pPr>
              <a:t>‹#›</a:t>
            </a:fld>
            <a:endParaRPr lang="en-US" sz="1400" i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822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9942" y="3330419"/>
            <a:ext cx="6816518" cy="31544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07" tIns="45295" rIns="92207" bIns="452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5120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640138" y="530225"/>
            <a:ext cx="2025650" cy="2619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8797446" y="6671387"/>
            <a:ext cx="404223" cy="3069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207" tIns="45295" rIns="92207" bIns="45295" anchor="ctr">
            <a:spAutoFit/>
          </a:bodyPr>
          <a:lstStyle/>
          <a:p>
            <a:pPr algn="r" defTabSz="931863" eaLnBrk="0" hangingPunct="0">
              <a:defRPr/>
            </a:pPr>
            <a:fld id="{282BAE3C-2790-416F-B2C8-A4858F6C848E}" type="slidenum">
              <a:rPr lang="en-US" sz="1400" i="1">
                <a:latin typeface="Arial" charset="0"/>
              </a:rPr>
              <a:pPr algn="r" defTabSz="931863" eaLnBrk="0" hangingPunct="0">
                <a:defRPr/>
              </a:pPr>
              <a:t>‹#›</a:t>
            </a:fld>
            <a:endParaRPr lang="en-US" sz="1400" i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8764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Greetings -- thank you for coming.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Must attend a resume information sessions before scheduling a one-to-one meeting for individual review.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Handing out assignment sheet.  Attached to it is a half-sheet.  It is the attendance slip for this session.  Complete it and return it to us TODAY.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</p:txBody>
      </p:sp>
      <p:sp>
        <p:nvSpPr>
          <p:cNvPr id="522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Set the trigger:  If  you want to have something talked about in the interview you can: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Pray and hope that the employer will miraculously divine your achievements</a:t>
            </a:r>
          </a:p>
          <a:p>
            <a:pPr defTabSz="931863"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List it  </a:t>
            </a:r>
          </a:p>
        </p:txBody>
      </p:sp>
      <p:sp>
        <p:nvSpPr>
          <p:cNvPr id="614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r>
              <a:rPr kumimoji="0" lang="en-US" sz="2400" smtClean="0"/>
              <a:t>People have been caught.  You never know who is reading your resume.</a:t>
            </a:r>
          </a:p>
          <a:p>
            <a:pPr>
              <a:spcBef>
                <a:spcPct val="0"/>
              </a:spcBef>
            </a:pPr>
            <a:endParaRPr kumimoji="0" lang="en-US" sz="2400" smtClean="0"/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Yes, I will blow you in the the faculty/student committee.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Yes, I have walked down to A&amp;R to check information.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Yes, I have found students providing less than accurate information on the electronic media.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Yes,  I will refuse to send out your resume.  [Catch a lot in fall recruiting.]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Pray that Character &amp; Fitness never contacts me</a:t>
            </a:r>
          </a:p>
          <a:p>
            <a:pPr>
              <a:spcBef>
                <a:spcPct val="0"/>
              </a:spcBef>
            </a:pPr>
            <a:endParaRPr kumimoji="0" lang="en-US" sz="2400" smtClean="0"/>
          </a:p>
          <a:p>
            <a:pPr>
              <a:spcBef>
                <a:spcPct val="0"/>
              </a:spcBef>
            </a:pPr>
            <a:endParaRPr kumimoji="0" lang="en-US" sz="2400" smtClean="0"/>
          </a:p>
          <a:p>
            <a:pPr>
              <a:spcBef>
                <a:spcPct val="0"/>
              </a:spcBef>
            </a:pPr>
            <a:endParaRPr kumimoji="0" lang="en-US" sz="2400" smtClean="0"/>
          </a:p>
          <a:p>
            <a:pPr>
              <a:spcBef>
                <a:spcPct val="0"/>
              </a:spcBef>
            </a:pPr>
            <a:r>
              <a:rPr kumimoji="0" lang="en-US" sz="2400" smtClean="0"/>
              <a:t>Have others proof your resume and others and others..</a:t>
            </a:r>
          </a:p>
        </p:txBody>
      </p:sp>
      <p:sp>
        <p:nvSpPr>
          <p:cNvPr id="624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Use STYLE to convey information at a glance. 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TEST:  put your resume in a batch of other resumes.  How does it stand up?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Which style or form is best for a resume?  None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The question is which is best for you?   Decision based on your credentials, personal goals, and employer’s needs. 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</p:txBody>
      </p:sp>
      <p:sp>
        <p:nvSpPr>
          <p:cNvPr id="634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Academic Careers route -- long resumes ARE in.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</p:txBody>
      </p:sp>
      <p:sp>
        <p:nvSpPr>
          <p:cNvPr id="645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1600" b="1" smtClean="0"/>
              <a:t>Add a resume sample here.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How to succeed in 3 seconds.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With reverse order:   the most recent -- which is usually the important and substantial -- comes up first.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Knowing what we want to emphasize we strategically locate key words.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</p:txBody>
      </p:sp>
      <p:sp>
        <p:nvSpPr>
          <p:cNvPr id="655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Easy to the eye.  If I have to summon up courage to plunge in and begin reading your resume, it’s a problem.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Bullets:  eye counts to five without engaging the brain.  More than five bullets requires counting and gets messy.</a:t>
            </a:r>
          </a:p>
        </p:txBody>
      </p:sp>
      <p:sp>
        <p:nvSpPr>
          <p:cNvPr id="665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Eliminate unnecessary words.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Have yet to see anyone look good.  It’s also illegal.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Kyle, Leslie, Barry -- gender confusion either give clues or don’t get offended if return mail come back with an inappropriate Mr. Ms. Miss Mrs.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Address:  out-of-towner looking only in Bflo list only Buffalo.  If you are looking out-of-town a second address (particularly in your chosen city) is a plus.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b="1" smtClean="0"/>
              <a:t>SHOW SAMPLES</a:t>
            </a:r>
            <a:endParaRPr kumimoji="0" lang="en-US" sz="2400" smtClean="0"/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Gramma may love it when the 3-yr old does your message, an employer won’t.  A tape of machine gun fire is also inappropriate.  A verse and chorus of “be it ever so humble there is no place like home”  takes too much time.   Humor is dangerous.  </a:t>
            </a:r>
          </a:p>
        </p:txBody>
      </p:sp>
      <p:sp>
        <p:nvSpPr>
          <p:cNvPr id="675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Need not provide any of this information.  If you do elect to include it, place the category just above the Reference category.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Reasons to include [but could be dangerous]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Play the age factor (older, younger) may not be accurately showing up in from your graduation years.</a:t>
            </a:r>
          </a:p>
          <a:p>
            <a:pPr defTabSz="931863"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Establish a tie to a geographic area</a:t>
            </a:r>
          </a:p>
          <a:p>
            <a:pPr defTabSz="931863"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Single will move and work all hours (but what about social life in a small town).  Married moving with family unit and support network (not likely to move from the small town; may miss his family when putting in long horus).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If you want to minimize military experience.</a:t>
            </a:r>
          </a:p>
        </p:txBody>
      </p:sp>
      <p:sp>
        <p:nvSpPr>
          <p:cNvPr id="686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Objectives almost required in Business resumes.  Not so much in law.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If you are applying for a more non-traditional position you should reconsider this directive.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Use the cover letter to say why you are writing.  Since each letter is to a specific employer, you will always have a statement that is appropriate.</a:t>
            </a:r>
          </a:p>
        </p:txBody>
      </p:sp>
      <p:sp>
        <p:nvSpPr>
          <p:cNvPr id="696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Being enrolled in law school may be your best credential.</a:t>
            </a:r>
          </a:p>
        </p:txBody>
      </p:sp>
      <p:sp>
        <p:nvSpPr>
          <p:cNvPr id="706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dirty="0" smtClean="0"/>
              <a:t>Setting up one-to-one-meetings with them.  Stop by  </a:t>
            </a:r>
            <a:r>
              <a:rPr kumimoji="0" lang="en-US" sz="2400" dirty="0" smtClean="0"/>
              <a:t>CSO </a:t>
            </a:r>
            <a:r>
              <a:rPr kumimoji="0" lang="en-US" sz="2400" dirty="0" smtClean="0"/>
              <a:t>(</a:t>
            </a:r>
            <a:r>
              <a:rPr kumimoji="0" lang="en-US" sz="2400" dirty="0" smtClean="0"/>
              <a:t>Room </a:t>
            </a:r>
            <a:r>
              <a:rPr kumimoji="0" lang="en-US" sz="2400" dirty="0" smtClean="0"/>
              <a:t>609) and see Gale.</a:t>
            </a:r>
          </a:p>
          <a:p>
            <a:pPr defTabSz="931863">
              <a:spcBef>
                <a:spcPct val="0"/>
              </a:spcBef>
            </a:pPr>
            <a:endParaRPr kumimoji="0" lang="en-US" sz="2400" dirty="0" smtClean="0"/>
          </a:p>
          <a:p>
            <a:pPr defTabSz="931863">
              <a:spcBef>
                <a:spcPct val="0"/>
              </a:spcBef>
            </a:pPr>
            <a:r>
              <a:rPr kumimoji="0" lang="en-US" sz="2400" dirty="0" smtClean="0"/>
              <a:t>Plan on at least 30 minutes for a review.</a:t>
            </a:r>
          </a:p>
          <a:p>
            <a:pPr defTabSz="931863">
              <a:spcBef>
                <a:spcPct val="0"/>
              </a:spcBef>
            </a:pPr>
            <a:endParaRPr kumimoji="0" lang="en-US" sz="2400" dirty="0" smtClean="0"/>
          </a:p>
          <a:p>
            <a:pPr defTabSz="931863">
              <a:spcBef>
                <a:spcPct val="0"/>
              </a:spcBef>
            </a:pPr>
            <a:r>
              <a:rPr kumimoji="0" lang="en-US" sz="2400" dirty="0" smtClean="0"/>
              <a:t>Appointments can begin at anytime, even at the end of this semester or after the first of the year.</a:t>
            </a:r>
          </a:p>
        </p:txBody>
      </p:sp>
      <p:sp>
        <p:nvSpPr>
          <p:cNvPr id="532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Drop geographic location (Buffalo schools looking for a job in Buffalo)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Name of school: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	UNIVERSITY AT BUFFALO, SCHOOL OF LAW	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	State University of New York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Non-degree schools:  Law transfers should list previous law school and add a statement “completed 1st year law studies.”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Employer’s question:  is this a 1L, 2L, 3L, graduate.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*“Enrolled in 2d year of law student” --confusing and gets out of date.  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Instead, list anticipated date of degree conferral (resume then always timely:	</a:t>
            </a:r>
            <a:r>
              <a:rPr kumimoji="0" lang="en-US" sz="2400" b="1" smtClean="0"/>
              <a:t>Juris Doctor expected May 1999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Four-year, dual degree, mid-year gradss need to make special effort that we do not put them in the wrong category.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If major or minor has relevance, be sure to list it.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Anything special?  Extra credit hours?  Employed full-time while a full-time student?  Seminars, internships, research projects?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Maintain structure.  Whatever sequence of information you use for Law School parallel that structure for subsequent entries in that category.</a:t>
            </a:r>
          </a:p>
        </p:txBody>
      </p:sp>
      <p:sp>
        <p:nvSpPr>
          <p:cNvPr id="716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b="1" smtClean="0"/>
              <a:t>SHOW SAMPLES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List any academic achievements in pre-law and law.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Phi Beta Kapp -- spell it correctly.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Check your records and school.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UB LAW class rank -- Give Details on board.  See CDO Handbook.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</p:txBody>
      </p:sp>
      <p:sp>
        <p:nvSpPr>
          <p:cNvPr id="727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endParaRPr kumimoji="0" lang="en-US" sz="2400" smtClean="0"/>
          </a:p>
        </p:txBody>
      </p:sp>
      <p:sp>
        <p:nvSpPr>
          <p:cNvPr id="737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00438" y="320675"/>
            <a:ext cx="2147887" cy="2778125"/>
          </a:xfrm>
          <a:ln cap="flat"/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EXPERIENCE allows us to bring in a full range of experiences -- volunteer work, clubs, internships, externships, clinical, etc.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Students have done some terrific things but they were not in an paid employment setting.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</p:txBody>
      </p:sp>
      <p:sp>
        <p:nvSpPr>
          <p:cNvPr id="747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Lead off with the best piece of information.  Then keep that pattern [be consistent].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</p:txBody>
      </p:sp>
      <p:sp>
        <p:nvSpPr>
          <p:cNvPr id="757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No shortcuts -- 11/1 too informal</a:t>
            </a:r>
          </a:p>
          <a:p>
            <a:pPr defTabSz="931863"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Not necessary to give the day Nov 1</a:t>
            </a:r>
          </a:p>
          <a:p>
            <a:pPr defTabSz="931863"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Third one takes too much space, but is OK to use</a:t>
            </a:r>
          </a:p>
          <a:p>
            <a:pPr defTabSz="931863"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The fourth one could do the same thing.</a:t>
            </a:r>
          </a:p>
          <a:p>
            <a:pPr defTabSz="931863"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Seasonal times frames can also work.</a:t>
            </a:r>
          </a:p>
        </p:txBody>
      </p:sp>
      <p:sp>
        <p:nvSpPr>
          <p:cNvPr id="768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Young:	I’ve done nothing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Older:	Everything is too long ago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All:	Nothing has relevance.  No legal experience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Not true.  Look back on what we covered.  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	Understand job market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	Look at yourself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	Ask others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Start with what you have.  You got into law school because you showed potential and a record of achievement.  That’s where you start.</a:t>
            </a:r>
          </a:p>
        </p:txBody>
      </p:sp>
      <p:sp>
        <p:nvSpPr>
          <p:cNvPr id="778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There is a more prosey style of writing by using the “I”.  I have a personal preference of not using a stated “I” but having an assumed “I.”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If you need to play up some of the information more because it is particularly relevant to an employment, do that in the cover letter.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VERB LIST: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Start with action verbs:  Researched, analyzed, developed, initiated, supervised, directed, researched, wrote, drafted.   (cf. did)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A non-legal job can still account for time and the description can show you are responsible, have initiative, etc.</a:t>
            </a:r>
          </a:p>
        </p:txBody>
      </p:sp>
      <p:sp>
        <p:nvSpPr>
          <p:cNvPr id="788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Even if you have only one law-related or legal job it may be worth it to create a separate category for that item.  However, if you are going to emphasize something, be prepared for questions.  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Tell me what did you do as an intern in the DA’s office -- I dusted and filed the pocket parts.  Not good!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Minor jobs -- don’t put yourself down.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Worked while going to school; worked lotsa hours; been there a long time (reliable, employee worth keeping, working way up) .  It tells me something about you.  It can have value.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b="1" smtClean="0"/>
              <a:t>SHOW SAMPLES</a:t>
            </a:r>
          </a:p>
        </p:txBody>
      </p:sp>
      <p:sp>
        <p:nvSpPr>
          <p:cNvPr id="798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endParaRPr kumimoji="0" lang="en-US" sz="2400" smtClean="0"/>
          </a:p>
        </p:txBody>
      </p:sp>
      <p:sp>
        <p:nvSpPr>
          <p:cNvPr id="808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Set up an appointment see Gale.</a:t>
            </a:r>
          </a:p>
        </p:txBody>
      </p:sp>
      <p:sp>
        <p:nvSpPr>
          <p:cNvPr id="542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Interests, hobbies -- make it interesting and anticipate the follow-up question.  Swimming (I go to the beach) (In college I did on my swim team for 4 yrs).</a:t>
            </a:r>
          </a:p>
        </p:txBody>
      </p:sp>
      <p:sp>
        <p:nvSpPr>
          <p:cNvPr id="819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Need to to more than ok, but can you do it in 10 pp.  If you best product is a 40 page brief, do not send the full brief.  Excerpt a part.  Write a cover page that sets the scene so that what follows makes sense to the reader.</a:t>
            </a:r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That 1L R&amp;W memo may not show your best writing when you are a 3L.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They want to get into your brain and see how it operates.</a:t>
            </a:r>
          </a:p>
        </p:txBody>
      </p:sp>
      <p:sp>
        <p:nvSpPr>
          <p:cNvPr id="829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endParaRPr kumimoji="0" lang="en-US" sz="2400" smtClean="0"/>
          </a:p>
        </p:txBody>
      </p:sp>
      <p:sp>
        <p:nvSpPr>
          <p:cNvPr id="839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Sometimes may need to indicate relationship (Supervisor:  Smith Co.)</a:t>
            </a:r>
          </a:p>
        </p:txBody>
      </p:sp>
      <p:sp>
        <p:nvSpPr>
          <p:cNvPr id="849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R&amp;W faculty are a great place to start because they really know who you are.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If you were at the Judicial Clerkship program you know that FACULTY references are vital.  You may want to looking at ways to working closely with a faculty member (research assistant, seminar, independent project) so you will have a reference in place by next spring.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Personal not really necessary -- but if you are stuck</a:t>
            </a:r>
          </a:p>
        </p:txBody>
      </p:sp>
      <p:sp>
        <p:nvSpPr>
          <p:cNvPr id="860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Before you start giving out someone’s name as your reference, CONTACT THEM FIRST!! 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You remember them, do they rememebr you?  What do they rememebr about you?  It may not be a plus.</a:t>
            </a:r>
          </a:p>
        </p:txBody>
      </p:sp>
      <p:sp>
        <p:nvSpPr>
          <p:cNvPr id="870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endParaRPr kumimoji="0" lang="en-US" sz="2400" smtClean="0"/>
          </a:p>
        </p:txBody>
      </p:sp>
      <p:sp>
        <p:nvSpPr>
          <p:cNvPr id="880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endParaRPr kumimoji="0" lang="en-US" sz="2400" smtClean="0"/>
          </a:p>
        </p:txBody>
      </p:sp>
      <p:sp>
        <p:nvSpPr>
          <p:cNvPr id="890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Theoretical   -- The Thinking Stage.  Most people skip this part.  They start the writing a resume by going to the Examples.  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It’s like builidng a house without an architectural plan.  You can get a house built by just buying a load of wood and nails, slamming them together into walls.  But if you had done some thinking and planning in advance I bet you’d have had a better result.</a:t>
            </a:r>
          </a:p>
        </p:txBody>
      </p:sp>
      <p:sp>
        <p:nvSpPr>
          <p:cNvPr id="552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931863">
              <a:spcBef>
                <a:spcPct val="0"/>
              </a:spcBef>
            </a:pPr>
            <a:r>
              <a:rPr kumimoji="0" lang="en-US" sz="2400" smtClean="0"/>
              <a:t>No different  from a social situation when someone walks into a room and you see them for the first time -- you get an impression, a feeling about that person. 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As you talk or learn more about that person, that initial impression is either affirmed or disaffirmed.  If you give a negative impression, it is an extra hurdle you need to overcome.  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</a:pPr>
            <a:r>
              <a:rPr kumimoji="0" lang="en-US" sz="2400" smtClean="0"/>
              <a:t>Therefore, your resume should make a POSITIVE  impression.  You do that by having a resume that is PROFESSIONAL looking, well organized, and relevant.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  <a:p>
            <a:pPr defTabSz="931863"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Packaging</a:t>
            </a:r>
          </a:p>
          <a:p>
            <a:pPr defTabSz="931863"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Layout</a:t>
            </a:r>
          </a:p>
          <a:p>
            <a:pPr defTabSz="931863"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 Passes a  a 3 second review.</a:t>
            </a:r>
          </a:p>
          <a:p>
            <a:pPr defTabSz="931863">
              <a:spcBef>
                <a:spcPct val="0"/>
              </a:spcBef>
            </a:pPr>
            <a:endParaRPr kumimoji="0" lang="en-US" sz="2400" smtClean="0"/>
          </a:p>
        </p:txBody>
      </p:sp>
      <p:sp>
        <p:nvSpPr>
          <p:cNvPr id="563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r>
              <a:rPr kumimoji="0" lang="en-US" sz="2400" smtClean="0"/>
              <a:t>It looks great to you -- Writing from your own perspective</a:t>
            </a:r>
          </a:p>
          <a:p>
            <a:pPr>
              <a:spcBef>
                <a:spcPct val="0"/>
              </a:spcBef>
            </a:pPr>
            <a:r>
              <a:rPr kumimoji="0" lang="en-US" sz="2400" smtClean="0"/>
              <a:t>You know the significance of each item listed.  But will the reader.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You know there are more good things about yourself that are not on the resume . . . but the employer is not a mind reader.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Is this information the employer will need?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/>
              <a:t>Is the information helpful to your cause?</a:t>
            </a:r>
          </a:p>
          <a:p>
            <a:pPr>
              <a:spcBef>
                <a:spcPct val="0"/>
              </a:spcBef>
            </a:pPr>
            <a:endParaRPr kumimoji="0" lang="en-US" sz="2400" smtClean="0"/>
          </a:p>
          <a:p>
            <a:pPr>
              <a:spcBef>
                <a:spcPct val="0"/>
              </a:spcBef>
            </a:pPr>
            <a:r>
              <a:rPr kumimoji="0" lang="en-US" sz="2400" smtClean="0"/>
              <a:t>Be critical of yourself.  Identify weakpoints and then work on how you need to handle them</a:t>
            </a:r>
          </a:p>
          <a:p>
            <a:pPr>
              <a:spcBef>
                <a:spcPct val="0"/>
              </a:spcBef>
            </a:pPr>
            <a:endParaRPr kumimoji="0" lang="en-US" sz="2400" smtClean="0"/>
          </a:p>
          <a:p>
            <a:pPr>
              <a:spcBef>
                <a:spcPct val="0"/>
              </a:spcBef>
            </a:pPr>
            <a:r>
              <a:rPr kumimoji="0" lang="en-US" sz="2400" smtClean="0"/>
              <a:t>What are your strongest selling points, best credentials.  Do they stand out on your resume so they can be picked up by the employer.  They should be.  If not, rewrite</a:t>
            </a:r>
          </a:p>
          <a:p>
            <a:pPr>
              <a:spcBef>
                <a:spcPct val="0"/>
              </a:spcBef>
            </a:pPr>
            <a:endParaRPr kumimoji="0" lang="en-US" sz="2400" smtClean="0"/>
          </a:p>
          <a:p>
            <a:pPr>
              <a:spcBef>
                <a:spcPct val="0"/>
              </a:spcBef>
            </a:pPr>
            <a:r>
              <a:rPr kumimoji="0" lang="en-US" sz="2400" smtClean="0"/>
              <a:t>Are you too close to the process?  In all likelihood -- you ARE.</a:t>
            </a:r>
          </a:p>
          <a:p>
            <a:pPr>
              <a:spcBef>
                <a:spcPct val="0"/>
              </a:spcBef>
            </a:pPr>
            <a:r>
              <a:rPr kumimoji="0" lang="en-US" sz="2400" smtClean="0"/>
              <a:t>BEST ADVICE have others help you.</a:t>
            </a:r>
          </a:p>
          <a:p>
            <a:pPr>
              <a:spcBef>
                <a:spcPct val="0"/>
              </a:spcBef>
            </a:pPr>
            <a:r>
              <a:rPr kumimoji="0" lang="en-US" sz="2400" smtClean="0"/>
              <a:t>.  </a:t>
            </a:r>
          </a:p>
        </p:txBody>
      </p:sp>
      <p:sp>
        <p:nvSpPr>
          <p:cNvPr id="573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4381500"/>
            <a:ext cx="13144638" cy="9409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r>
              <a:rPr kumimoji="0" lang="en-US" sz="2400" smtClean="0"/>
              <a:t>OUTSIDE PERSPECTIVE:  You need 3 types:</a:t>
            </a:r>
          </a:p>
          <a:p>
            <a:pPr>
              <a:spcBef>
                <a:spcPct val="0"/>
              </a:spcBef>
            </a:pPr>
            <a:r>
              <a:rPr kumimoji="0" lang="en-US" sz="2400" smtClean="0"/>
              <a:t>First:  the </a:t>
            </a:r>
            <a:r>
              <a:rPr kumimoji="0" lang="en-US" sz="2400" b="1" smtClean="0"/>
              <a:t>EMPLOYER’s</a:t>
            </a:r>
            <a:r>
              <a:rPr kumimoji="0" lang="en-US" sz="2400" smtClean="0"/>
              <a:t>.  To answer these questions you need to know the job market of your prospective employer:  corporations, large firms, rural practice, public interest, criminal prosecution, litigation.  Differences in what an employer values or values most.</a:t>
            </a:r>
          </a:p>
          <a:p>
            <a:pPr>
              <a:spcBef>
                <a:spcPct val="0"/>
              </a:spcBef>
            </a:pPr>
            <a:endParaRPr kumimoji="0" lang="en-US" sz="2400" smtClean="0"/>
          </a:p>
          <a:p>
            <a:pPr>
              <a:spcBef>
                <a:spcPct val="0"/>
              </a:spcBef>
            </a:pPr>
            <a:r>
              <a:rPr kumimoji="0" lang="en-US" sz="2400" smtClean="0"/>
              <a:t>Employers feel they see tons of student resumes and you are being measured (for better or worse) against these other applicants--school, grades, experience, personal qualities, general background.  Do you stack up?  </a:t>
            </a:r>
          </a:p>
          <a:p>
            <a:pPr>
              <a:spcBef>
                <a:spcPct val="0"/>
              </a:spcBef>
            </a:pPr>
            <a:endParaRPr kumimoji="0" lang="en-US" sz="2400" smtClean="0"/>
          </a:p>
          <a:p>
            <a:pPr>
              <a:spcBef>
                <a:spcPct val="0"/>
              </a:spcBef>
            </a:pPr>
            <a:endParaRPr kumimoji="0" lang="en-US" sz="2400" smtClean="0"/>
          </a:p>
          <a:p>
            <a:pPr>
              <a:spcBef>
                <a:spcPct val="0"/>
              </a:spcBef>
            </a:pPr>
            <a:r>
              <a:rPr kumimoji="0" lang="en-US" sz="2400" smtClean="0"/>
              <a:t>Some things are out of our control (hates your school).  But do try to avoid things that may strike a negative chord (politics)</a:t>
            </a:r>
          </a:p>
          <a:p>
            <a:pPr>
              <a:spcBef>
                <a:spcPct val="0"/>
              </a:spcBef>
            </a:pPr>
            <a:endParaRPr kumimoji="0" lang="en-US" sz="2400" smtClean="0"/>
          </a:p>
          <a:p>
            <a:pPr>
              <a:spcBef>
                <a:spcPct val="0"/>
              </a:spcBef>
            </a:pPr>
            <a:r>
              <a:rPr kumimoji="0" lang="en-US" sz="2400" smtClean="0"/>
              <a:t>Some employers know what they want; others do not.  They “know it when they see it.”  Makes it difficult for you to get a focus; but resume can still always show you to be a strong candidate.</a:t>
            </a:r>
          </a:p>
        </p:txBody>
      </p:sp>
      <p:sp>
        <p:nvSpPr>
          <p:cNvPr id="583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/>
          </a:p>
        </p:txBody>
      </p:sp>
      <p:sp>
        <p:nvSpPr>
          <p:cNvPr id="604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613" y="3124200"/>
            <a:ext cx="6607175" cy="2155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225" y="5699125"/>
            <a:ext cx="5441950" cy="2571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610C1B-32F7-41D6-ACDA-580C0B87C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7CB62-C807-43C7-ABF8-5B7C94148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86413" y="893763"/>
            <a:ext cx="1666875" cy="750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2613" y="893763"/>
            <a:ext cx="4851400" cy="750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BF94F-DB0F-4B65-9D9A-B5F5AAC4B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613" y="893763"/>
            <a:ext cx="6607175" cy="1676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47700" y="2471738"/>
            <a:ext cx="6605588" cy="5927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A0888-60F2-406D-BF87-60A71E88F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4BC14-7E6C-4F82-84DC-2CDDEF4A3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363" y="6462713"/>
            <a:ext cx="6605587" cy="19986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363" y="4262438"/>
            <a:ext cx="6605587" cy="22002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08B07-8F16-469A-8279-734BA499C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2471738"/>
            <a:ext cx="3225800" cy="5927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25900" y="2471738"/>
            <a:ext cx="3227388" cy="5927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C601-D089-4563-9BDE-AC80B556B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403225"/>
            <a:ext cx="6994525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938" y="2251075"/>
            <a:ext cx="3433762" cy="9382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38" y="3189288"/>
            <a:ext cx="3433762" cy="5795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113" y="2251075"/>
            <a:ext cx="3435350" cy="9382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113" y="3189288"/>
            <a:ext cx="3435350" cy="5795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9D7A6-B09A-48A7-976A-57DA0FE01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25781-BF1C-4FCF-96F5-9ECD53BF8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400050"/>
            <a:ext cx="2557462" cy="170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475" y="400050"/>
            <a:ext cx="4344988" cy="8585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938" y="2105025"/>
            <a:ext cx="2557462" cy="6880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BB3D0-BC6D-4131-9C60-7C24BDC52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040563"/>
            <a:ext cx="4662488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898525"/>
            <a:ext cx="4662488" cy="6035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7872413"/>
            <a:ext cx="4662488" cy="1179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2B97C-A761-47A4-A1F6-DDDE93005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2613" y="893763"/>
            <a:ext cx="66071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163" tIns="50082" rIns="100163" bIns="5008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2471738"/>
            <a:ext cx="6605588" cy="592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163" tIns="50082" rIns="100163" bIns="500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82613" y="9164638"/>
            <a:ext cx="16192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63" tIns="50082" rIns="100163" bIns="50082" numCol="1" anchor="t" anchorCtr="0" compatLnSpc="1">
            <a:prstTxWarp prst="textNoShape">
              <a:avLst/>
            </a:prstTxWarp>
          </a:bodyPr>
          <a:lstStyle>
            <a:lvl1pPr>
              <a:defRPr sz="15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55888" y="9164638"/>
            <a:ext cx="24606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63" tIns="50082" rIns="100163" bIns="50082" numCol="1" anchor="t" anchorCtr="0" compatLnSpc="1">
            <a:prstTxWarp prst="textNoShape">
              <a:avLst/>
            </a:prstTxWarp>
          </a:bodyPr>
          <a:lstStyle>
            <a:lvl1pPr algn="ctr">
              <a:defRPr sz="15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70538" y="9164638"/>
            <a:ext cx="16192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63" tIns="50082" rIns="100163" bIns="50082" numCol="1" anchor="t" anchorCtr="0" compatLnSpc="1">
            <a:prstTxWarp prst="textNoShape">
              <a:avLst/>
            </a:prstTxWarp>
          </a:bodyPr>
          <a:lstStyle>
            <a:lvl1pPr algn="r">
              <a:defRPr sz="1500" smtClean="0"/>
            </a:lvl1pPr>
          </a:lstStyle>
          <a:p>
            <a:pPr>
              <a:defRPr/>
            </a:pPr>
            <a:fld id="{D30D413C-9B96-4F80-A50B-867A3514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xStyles>
    <p:titleStyle>
      <a:lvl1pPr algn="ctr" defTabSz="1001713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A50021"/>
          </a:solidFill>
          <a:latin typeface="+mj-lt"/>
          <a:ea typeface="+mj-ea"/>
          <a:cs typeface="+mj-cs"/>
        </a:defRPr>
      </a:lvl1pPr>
      <a:lvl2pPr algn="ctr" defTabSz="1001713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A50021"/>
          </a:solidFill>
          <a:latin typeface="Times New Roman" pitchFamily="18" charset="0"/>
        </a:defRPr>
      </a:lvl2pPr>
      <a:lvl3pPr algn="ctr" defTabSz="1001713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A50021"/>
          </a:solidFill>
          <a:latin typeface="Times New Roman" pitchFamily="18" charset="0"/>
        </a:defRPr>
      </a:lvl3pPr>
      <a:lvl4pPr algn="ctr" defTabSz="1001713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A50021"/>
          </a:solidFill>
          <a:latin typeface="Times New Roman" pitchFamily="18" charset="0"/>
        </a:defRPr>
      </a:lvl4pPr>
      <a:lvl5pPr algn="ctr" defTabSz="1001713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A50021"/>
          </a:solidFill>
          <a:latin typeface="Times New Roman" pitchFamily="18" charset="0"/>
        </a:defRPr>
      </a:lvl5pPr>
      <a:lvl6pPr marL="457200" algn="ctr" defTabSz="1001713" rtl="0" fontAlgn="base">
        <a:spcBef>
          <a:spcPct val="0"/>
        </a:spcBef>
        <a:spcAft>
          <a:spcPct val="0"/>
        </a:spcAft>
        <a:defRPr sz="4800" b="1">
          <a:solidFill>
            <a:srgbClr val="A50021"/>
          </a:solidFill>
          <a:latin typeface="Times New Roman" pitchFamily="18" charset="0"/>
        </a:defRPr>
      </a:lvl6pPr>
      <a:lvl7pPr marL="914400" algn="ctr" defTabSz="1001713" rtl="0" fontAlgn="base">
        <a:spcBef>
          <a:spcPct val="0"/>
        </a:spcBef>
        <a:spcAft>
          <a:spcPct val="0"/>
        </a:spcAft>
        <a:defRPr sz="4800" b="1">
          <a:solidFill>
            <a:srgbClr val="A50021"/>
          </a:solidFill>
          <a:latin typeface="Times New Roman" pitchFamily="18" charset="0"/>
        </a:defRPr>
      </a:lvl7pPr>
      <a:lvl8pPr marL="1371600" algn="ctr" defTabSz="1001713" rtl="0" fontAlgn="base">
        <a:spcBef>
          <a:spcPct val="0"/>
        </a:spcBef>
        <a:spcAft>
          <a:spcPct val="0"/>
        </a:spcAft>
        <a:defRPr sz="4800" b="1">
          <a:solidFill>
            <a:srgbClr val="A50021"/>
          </a:solidFill>
          <a:latin typeface="Times New Roman" pitchFamily="18" charset="0"/>
        </a:defRPr>
      </a:lvl8pPr>
      <a:lvl9pPr marL="1828800" algn="ctr" defTabSz="1001713" rtl="0" fontAlgn="base">
        <a:spcBef>
          <a:spcPct val="0"/>
        </a:spcBef>
        <a:spcAft>
          <a:spcPct val="0"/>
        </a:spcAft>
        <a:defRPr sz="4800" b="1">
          <a:solidFill>
            <a:srgbClr val="A50021"/>
          </a:solidFill>
          <a:latin typeface="Times New Roman" pitchFamily="18" charset="0"/>
        </a:defRPr>
      </a:lvl9pPr>
    </p:titleStyle>
    <p:bodyStyle>
      <a:lvl1pPr marL="376238" indent="-376238" algn="l" defTabSz="1001713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Ø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14388" indent="-314325" algn="l" defTabSz="1001713" rtl="0" eaLnBrk="0" fontAlgn="base" hangingPunct="0">
        <a:spcBef>
          <a:spcPct val="20000"/>
        </a:spcBef>
        <a:spcAft>
          <a:spcPct val="0"/>
        </a:spcAft>
        <a:buClr>
          <a:srgbClr val="990099"/>
        </a:buClr>
        <a:buFont typeface="Wingdings" pitchFamily="2" charset="2"/>
        <a:buChar char="§"/>
        <a:defRPr sz="3100">
          <a:solidFill>
            <a:schemeClr val="tx1"/>
          </a:solidFill>
          <a:latin typeface="+mn-lt"/>
        </a:defRPr>
      </a:lvl2pPr>
      <a:lvl3pPr marL="1252538" indent="-250825" algn="l" defTabSz="100171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3pPr>
      <a:lvl4pPr marL="1752600" indent="-250825" algn="l" defTabSz="1001713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4pPr>
      <a:lvl5pPr marL="2254250" indent="-250825" algn="l" defTabSz="100171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5pPr>
      <a:lvl6pPr marL="2711450" indent="-250825" algn="l" defTabSz="1001713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6pPr>
      <a:lvl7pPr marL="3168650" indent="-250825" algn="l" defTabSz="1001713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7pPr>
      <a:lvl8pPr marL="3625850" indent="-250825" algn="l" defTabSz="1001713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8pPr>
      <a:lvl9pPr marL="4083050" indent="-250825" algn="l" defTabSz="1001713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4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6642100" cy="2870200"/>
          </a:xfrm>
          <a:noFill/>
        </p:spPr>
        <p:txBody>
          <a:bodyPr lIns="99121" tIns="48691" rIns="99121" bIns="48691"/>
          <a:lstStyle/>
          <a:p>
            <a:pPr eaLnBrk="1" hangingPunct="1"/>
            <a:r>
              <a:rPr lang="en-US" sz="4400" dirty="0" smtClean="0">
                <a:solidFill>
                  <a:schemeClr val="accent2"/>
                </a:solidFill>
              </a:rPr>
              <a:t>You’re Your </a:t>
            </a:r>
            <a:r>
              <a:rPr lang="en-US" sz="4400" dirty="0" smtClean="0">
                <a:solidFill>
                  <a:schemeClr val="accent2"/>
                </a:solidFill>
              </a:rPr>
              <a:t>First Client!</a:t>
            </a:r>
            <a:r>
              <a:rPr lang="en-US" dirty="0" smtClean="0">
                <a:solidFill>
                  <a:schemeClr val="accent2"/>
                </a:solidFill>
              </a:rPr>
              <a:t/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4400" dirty="0" smtClean="0"/>
              <a:t>THE LAW RESUME:</a:t>
            </a:r>
            <a:br>
              <a:rPr lang="en-US" sz="4400" dirty="0" smtClean="0"/>
            </a:br>
            <a:r>
              <a:rPr lang="en-US" sz="4400" i="1" dirty="0" smtClean="0"/>
              <a:t>Making a case for yourself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470400"/>
            <a:ext cx="6858000" cy="4597400"/>
          </a:xfrm>
          <a:noFill/>
        </p:spPr>
        <p:txBody>
          <a:bodyPr lIns="99121" tIns="48691" rIns="99121" bIns="48691"/>
          <a:lstStyle/>
          <a:p>
            <a:pPr eaLnBrk="1" hangingPunct="1"/>
            <a:r>
              <a:rPr lang="en-US" sz="3100" dirty="0" smtClean="0">
                <a:solidFill>
                  <a:srgbClr val="000000"/>
                </a:solidFill>
                <a:latin typeface="+mj-lt"/>
              </a:rPr>
              <a:t> </a:t>
            </a:r>
            <a:r>
              <a:rPr lang="en-US" sz="2800" b="1" dirty="0" smtClean="0">
                <a:solidFill>
                  <a:srgbClr val="000000"/>
                </a:solidFill>
                <a:latin typeface="+mj-lt"/>
              </a:rPr>
              <a:t>Lisa </a:t>
            </a:r>
            <a:r>
              <a:rPr lang="en-US" sz="2800" b="1" dirty="0" smtClean="0">
                <a:solidFill>
                  <a:srgbClr val="000000"/>
                </a:solidFill>
                <a:latin typeface="+mj-lt"/>
              </a:rPr>
              <a:t>Patterson</a:t>
            </a:r>
            <a:endParaRPr lang="en-US" sz="2800" dirty="0" smtClean="0">
              <a:solidFill>
                <a:srgbClr val="000000"/>
              </a:solidFill>
              <a:latin typeface="+mj-lt"/>
            </a:endParaRPr>
          </a:p>
          <a:p>
            <a:pPr eaLnBrk="1" hangingPunct="1"/>
            <a:r>
              <a:rPr lang="en-US" sz="2800" b="1" dirty="0" smtClean="0">
                <a:latin typeface="+mj-lt"/>
              </a:rPr>
              <a:t>Associate Dean for Career Services</a:t>
            </a:r>
          </a:p>
          <a:p>
            <a:pPr eaLnBrk="1" hangingPunct="1"/>
            <a:endParaRPr lang="en-US" sz="2800" b="1" dirty="0" smtClean="0">
              <a:solidFill>
                <a:srgbClr val="000000"/>
              </a:solidFill>
              <a:latin typeface="+mj-lt"/>
            </a:endParaRPr>
          </a:p>
          <a:p>
            <a:pPr eaLnBrk="1" hangingPunct="1"/>
            <a:r>
              <a:rPr lang="en-US" sz="2800" b="1" dirty="0" smtClean="0">
                <a:solidFill>
                  <a:srgbClr val="000000"/>
                </a:solidFill>
                <a:latin typeface="+mj-lt"/>
              </a:rPr>
              <a:t>University at Buffalo Law School</a:t>
            </a:r>
            <a:endParaRPr lang="en-US" sz="2800" dirty="0" smtClean="0">
              <a:solidFill>
                <a:srgbClr val="000000"/>
              </a:solidFill>
              <a:latin typeface="+mj-lt"/>
            </a:endParaRPr>
          </a:p>
          <a:p>
            <a:pPr eaLnBrk="1" hangingPunct="1"/>
            <a:r>
              <a:rPr lang="en-US" sz="28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The State University of New York</a:t>
            </a:r>
          </a:p>
          <a:p>
            <a:pPr eaLnBrk="1" hangingPunct="1"/>
            <a:endParaRPr lang="en-US" sz="2800" dirty="0" smtClean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eaLnBrk="1" hangingPunct="1"/>
            <a:r>
              <a:rPr lang="en-US" sz="28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2011</a:t>
            </a:r>
            <a:endParaRPr lang="en-US" sz="2800" dirty="0" smtClean="0">
              <a:latin typeface="+mj-lt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1" y="152400"/>
            <a:ext cx="7162800" cy="1676400"/>
          </a:xfrm>
        </p:spPr>
        <p:txBody>
          <a:bodyPr/>
          <a:lstStyle/>
          <a:p>
            <a:pPr eaLnBrk="1" hangingPunct="1"/>
            <a:r>
              <a:rPr lang="en-US" sz="4400" dirty="0" smtClean="0"/>
              <a:t>The </a:t>
            </a:r>
            <a:r>
              <a:rPr lang="en-US" sz="4400" dirty="0" smtClean="0"/>
              <a:t>Secret About Lawyers</a:t>
            </a:r>
            <a:r>
              <a:rPr lang="en-US" sz="4400" dirty="0" smtClean="0"/>
              <a:t>.</a:t>
            </a: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506538"/>
            <a:ext cx="6607175" cy="794226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b="1" dirty="0" smtClean="0">
                <a:latin typeface="+mj-lt"/>
              </a:rPr>
              <a:t>THEY LOVE EVIDENCE!</a:t>
            </a: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Make </a:t>
            </a:r>
            <a:r>
              <a:rPr lang="en-US" dirty="0" smtClean="0">
                <a:latin typeface="+mj-lt"/>
              </a:rPr>
              <a:t>a case for why you should be </a:t>
            </a:r>
            <a:r>
              <a:rPr lang="en-US" dirty="0" smtClean="0">
                <a:latin typeface="+mj-lt"/>
              </a:rPr>
              <a:t>hired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Use </a:t>
            </a:r>
            <a:r>
              <a:rPr lang="en-US" b="1" dirty="0" smtClean="0">
                <a:latin typeface="+mj-lt"/>
              </a:rPr>
              <a:t>examples</a:t>
            </a:r>
            <a:r>
              <a:rPr lang="en-US" dirty="0" smtClean="0">
                <a:latin typeface="+mj-lt"/>
              </a:rPr>
              <a:t> of good qualities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Don’t </a:t>
            </a:r>
            <a:r>
              <a:rPr lang="en-US" dirty="0" smtClean="0">
                <a:latin typeface="+mj-lt"/>
              </a:rPr>
              <a:t>state conclusions without examples (“I’m a hard worker”)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Resume </a:t>
            </a:r>
            <a:r>
              <a:rPr lang="en-US" dirty="0" smtClean="0">
                <a:latin typeface="+mj-lt"/>
              </a:rPr>
              <a:t>is evidence that you are going to be a great employee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315199" cy="2027238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Advertisement 3:</a:t>
            </a:r>
            <a:br>
              <a:rPr lang="en-US" sz="4400" dirty="0" smtClean="0"/>
            </a:br>
            <a:r>
              <a:rPr lang="en-US" sz="4000" dirty="0" smtClean="0"/>
              <a:t>Design to catch their attention!</a:t>
            </a:r>
            <a:br>
              <a:rPr lang="en-US" sz="4000" dirty="0" smtClean="0"/>
            </a:br>
            <a:r>
              <a:rPr lang="en-US" sz="4000" dirty="0" smtClean="0"/>
              <a:t>Be clear and memorable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025" y="2514600"/>
            <a:ext cx="6607175" cy="6667500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Use capitalization, indentations, underlining, italics, white space to make key words stand out  but . . </a:t>
            </a:r>
            <a:r>
              <a:rPr lang="en-US" dirty="0" smtClean="0">
                <a:latin typeface="+mj-lt"/>
              </a:rPr>
              <a:t>.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Do not cross the “too confusing” line</a:t>
            </a:r>
          </a:p>
          <a:p>
            <a:pPr lvl="1" eaLnBrk="1" hangingPunct="1"/>
            <a:r>
              <a:rPr lang="en-US" dirty="0" smtClean="0">
                <a:latin typeface="+mj-lt"/>
              </a:rPr>
              <a:t>Not more than 3 types of emphasis or font styles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More </a:t>
            </a:r>
            <a:r>
              <a:rPr lang="en-US" dirty="0" smtClean="0">
                <a:latin typeface="+mj-lt"/>
              </a:rPr>
              <a:t>on style later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152400"/>
            <a:ext cx="6607175" cy="1676400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Second Function: Interview Material</a:t>
            </a:r>
          </a:p>
        </p:txBody>
      </p:sp>
      <p:graphicFrame>
        <p:nvGraphicFramePr>
          <p:cNvPr id="1026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7291385"/>
              </p:ext>
            </p:extLst>
          </p:nvPr>
        </p:nvGraphicFramePr>
        <p:xfrm>
          <a:off x="3733800" y="7467601"/>
          <a:ext cx="3629306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lip" r:id="rId4" imgW="5614988" imgH="2751138" progId="">
                  <p:embed/>
                </p:oleObj>
              </mc:Choice>
              <mc:Fallback>
                <p:oleObj name="Clip" r:id="rId4" imgW="5614988" imgH="2751138" progId="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7467601"/>
                        <a:ext cx="3629306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2057400"/>
            <a:ext cx="6605588" cy="6443662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Outline for the </a:t>
            </a:r>
            <a:r>
              <a:rPr lang="en-US" sz="3100" dirty="0" smtClean="0">
                <a:latin typeface="+mj-lt"/>
              </a:rPr>
              <a:t>interview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Your opportunity for control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>
                <a:latin typeface="+mj-lt"/>
              </a:rPr>
              <a:t>If it’s good, put it 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>
                <a:latin typeface="+mj-lt"/>
              </a:rPr>
              <a:t>If it’s not, leave it out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>
                <a:latin typeface="+mj-lt"/>
              </a:rPr>
              <a:t>Do I need, want to talk about it?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Be </a:t>
            </a:r>
            <a:r>
              <a:rPr lang="en-US" sz="3100" dirty="0" smtClean="0">
                <a:latin typeface="+mj-lt"/>
              </a:rPr>
              <a:t>prepared to discuss everything!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Hit </a:t>
            </a:r>
            <a:r>
              <a:rPr lang="en-US" sz="3100" dirty="0" smtClean="0">
                <a:latin typeface="+mj-lt"/>
              </a:rPr>
              <a:t>a chord with your interviewer (interests, sports, volunteer)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381000"/>
            <a:ext cx="6607175" cy="2036763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Interview Material:</a:t>
            </a:r>
            <a:br>
              <a:rPr lang="en-US" sz="4400" dirty="0" smtClean="0"/>
            </a:br>
            <a:r>
              <a:rPr lang="en-US" sz="4400" dirty="0" smtClean="0"/>
              <a:t>Accuracy</a:t>
            </a:r>
            <a:r>
              <a:rPr lang="en-US" sz="4400" dirty="0" smtClean="0"/>
              <a:t>, Trust </a:t>
            </a:r>
            <a:r>
              <a:rPr lang="en-US" sz="4400" dirty="0" smtClean="0"/>
              <a:t>and Thoroughness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44762"/>
            <a:ext cx="6665912" cy="6827838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Don’t get caught squirming in the interview</a:t>
            </a:r>
            <a:r>
              <a:rPr lang="en-US" dirty="0" smtClean="0">
                <a:latin typeface="+mj-lt"/>
              </a:rPr>
              <a:t>!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Information and data</a:t>
            </a:r>
          </a:p>
          <a:p>
            <a:pPr lvl="1" eaLnBrk="1" hangingPunct="1"/>
            <a:r>
              <a:rPr lang="en-US" dirty="0" smtClean="0">
                <a:latin typeface="+mj-lt"/>
              </a:rPr>
              <a:t>Be positive</a:t>
            </a:r>
          </a:p>
          <a:p>
            <a:pPr lvl="1" eaLnBrk="1" hangingPunct="1"/>
            <a:r>
              <a:rPr lang="en-US" dirty="0" smtClean="0">
                <a:latin typeface="+mj-lt"/>
              </a:rPr>
              <a:t>Exaggeration, fantasy and fiction</a:t>
            </a:r>
          </a:p>
          <a:p>
            <a:pPr lvl="1" eaLnBrk="1" hangingPunct="1"/>
            <a:r>
              <a:rPr lang="en-US" dirty="0" smtClean="0">
                <a:latin typeface="+mj-lt"/>
              </a:rPr>
              <a:t>Penalties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Technical</a:t>
            </a:r>
            <a:endParaRPr lang="en-US" dirty="0" smtClean="0">
              <a:latin typeface="+mj-lt"/>
            </a:endParaRPr>
          </a:p>
          <a:p>
            <a:pPr lvl="1" eaLnBrk="1" hangingPunct="1"/>
            <a:r>
              <a:rPr lang="en-US" dirty="0" smtClean="0">
                <a:latin typeface="+mj-lt"/>
              </a:rPr>
              <a:t>Grammatical</a:t>
            </a:r>
          </a:p>
          <a:p>
            <a:pPr lvl="1" eaLnBrk="1" hangingPunct="1"/>
            <a:r>
              <a:rPr lang="en-US" dirty="0" smtClean="0">
                <a:latin typeface="+mj-lt"/>
              </a:rPr>
              <a:t>Typographical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7238999" cy="2189163"/>
          </a:xfrm>
        </p:spPr>
        <p:txBody>
          <a:bodyPr/>
          <a:lstStyle/>
          <a:p>
            <a:pPr eaLnBrk="1" hangingPunct="1"/>
            <a:r>
              <a:rPr lang="en-US" sz="4400" dirty="0" smtClean="0"/>
              <a:t>Third </a:t>
            </a:r>
            <a:r>
              <a:rPr lang="en-US" sz="4400" dirty="0" smtClean="0"/>
              <a:t>Function:</a:t>
            </a:r>
            <a:br>
              <a:rPr lang="en-US" sz="4400" dirty="0" smtClean="0"/>
            </a:br>
            <a:r>
              <a:rPr lang="en-US" sz="4400" dirty="0" smtClean="0"/>
              <a:t>Calling </a:t>
            </a:r>
            <a:r>
              <a:rPr lang="en-US" sz="4400" dirty="0" smtClean="0"/>
              <a:t>Card</a:t>
            </a:r>
            <a:br>
              <a:rPr lang="en-US" sz="4400" dirty="0" smtClean="0"/>
            </a:br>
            <a:r>
              <a:rPr lang="en-US" sz="4400" dirty="0" smtClean="0"/>
              <a:t>Remember me?</a:t>
            </a: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81025" y="2743200"/>
            <a:ext cx="6607175" cy="66214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Details, descriptions, get more attention as a reference document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Interviewer </a:t>
            </a:r>
            <a:r>
              <a:rPr lang="en-US" dirty="0" smtClean="0">
                <a:latin typeface="+mj-lt"/>
              </a:rPr>
              <a:t>may make notes– need some white space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Here’s </a:t>
            </a:r>
            <a:r>
              <a:rPr lang="en-US" dirty="0" smtClean="0">
                <a:latin typeface="+mj-lt"/>
              </a:rPr>
              <a:t>where your “Interests/Hobbies” come in!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304801"/>
            <a:ext cx="6607175" cy="1600200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Part B: Style &amp; Formatting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2209800"/>
            <a:ext cx="6607175" cy="7154863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No standard structure, but UB Law has 4 approved </a:t>
            </a:r>
            <a:r>
              <a:rPr lang="en-US" dirty="0" smtClean="0">
                <a:latin typeface="+mj-lt"/>
              </a:rPr>
              <a:t>formats</a:t>
            </a:r>
            <a:endParaRPr lang="en-US" dirty="0" smtClean="0">
              <a:latin typeface="+mj-lt"/>
            </a:endParaRPr>
          </a:p>
          <a:p>
            <a:pPr lvl="1" eaLnBrk="1" hangingPunct="1"/>
            <a:r>
              <a:rPr lang="en-US" dirty="0" smtClean="0">
                <a:latin typeface="+mj-lt"/>
              </a:rPr>
              <a:t>Use best template for you</a:t>
            </a:r>
          </a:p>
          <a:p>
            <a:pPr lvl="1" eaLnBrk="1" hangingPunct="1"/>
            <a:r>
              <a:rPr lang="en-US" dirty="0" smtClean="0">
                <a:latin typeface="+mj-lt"/>
              </a:rPr>
              <a:t>What do you want to emphasize?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09600" y="228600"/>
          <a:ext cx="6532563" cy="884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Document" r:id="rId3" imgW="5632704" imgH="7623048" progId="Word.Document.8">
                  <p:embed/>
                </p:oleObj>
              </mc:Choice>
              <mc:Fallback>
                <p:oleObj name="Document" r:id="rId3" imgW="5632704" imgH="762304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8600"/>
                        <a:ext cx="6532563" cy="8840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685800" y="741363"/>
          <a:ext cx="6400800" cy="857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3" imgW="6400800" imgH="8577072" progId="Word.Document.8">
                  <p:embed/>
                </p:oleObj>
              </mc:Choice>
              <mc:Fallback>
                <p:oleObj name="Document" r:id="rId3" imgW="6400800" imgH="8577072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41363"/>
                        <a:ext cx="6400800" cy="857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685800" y="381000"/>
          <a:ext cx="6572250" cy="848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Document" r:id="rId3" imgW="5943600" imgH="7676388" progId="Word.Document.8">
                  <p:embed/>
                </p:oleObj>
              </mc:Choice>
              <mc:Fallback>
                <p:oleObj name="Document" r:id="rId3" imgW="5943600" imgH="767638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81000"/>
                        <a:ext cx="6572250" cy="8486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457200" y="400050"/>
          <a:ext cx="6858000" cy="925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Document" r:id="rId3" imgW="6858000" imgH="9259824" progId="Word.Document.8">
                  <p:embed/>
                </p:oleObj>
              </mc:Choice>
              <mc:Fallback>
                <p:oleObj name="Document" r:id="rId3" imgW="6858000" imgH="9259824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00050"/>
                        <a:ext cx="6858000" cy="925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304800"/>
            <a:ext cx="6607175" cy="914400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The People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7315200" cy="6977062"/>
          </a:xfrm>
          <a:noFill/>
        </p:spPr>
        <p:txBody>
          <a:bodyPr lIns="99121" tIns="48691" rIns="99121" bIns="48691"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100" b="1" dirty="0" smtClean="0">
                <a:latin typeface="+mj-lt"/>
              </a:rPr>
              <a:t>Lisa Patterson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700" dirty="0" smtClean="0">
                <a:latin typeface="+mj-lt"/>
              </a:rPr>
              <a:t>Associate </a:t>
            </a:r>
            <a:r>
              <a:rPr lang="en-US" sz="2700" dirty="0" smtClean="0">
                <a:latin typeface="+mj-lt"/>
              </a:rPr>
              <a:t>Dean for Career  </a:t>
            </a:r>
            <a:r>
              <a:rPr lang="en-US" sz="2700" dirty="0" smtClean="0">
                <a:latin typeface="+mj-lt"/>
              </a:rPr>
              <a:t>Services</a:t>
            </a:r>
          </a:p>
          <a:p>
            <a:pPr lvl="1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700" dirty="0" smtClean="0">
              <a:latin typeface="+mj-lt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100" b="1" dirty="0" smtClean="0">
                <a:latin typeface="+mj-lt"/>
              </a:rPr>
              <a:t>Marc </a:t>
            </a:r>
            <a:r>
              <a:rPr lang="en-US" sz="3100" b="1" dirty="0" smtClean="0">
                <a:latin typeface="+mj-lt"/>
              </a:rPr>
              <a:t>Davies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700" dirty="0" smtClean="0">
                <a:latin typeface="+mj-lt"/>
              </a:rPr>
              <a:t>Associate Director</a:t>
            </a:r>
          </a:p>
          <a:p>
            <a:pPr lvl="1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700" dirty="0" smtClean="0">
              <a:latin typeface="+mj-lt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100" b="1" dirty="0" smtClean="0">
                <a:latin typeface="+mj-lt"/>
              </a:rPr>
              <a:t>Dawn </a:t>
            </a:r>
            <a:r>
              <a:rPr lang="en-US" sz="3100" b="1" dirty="0" err="1" smtClean="0">
                <a:latin typeface="+mj-lt"/>
              </a:rPr>
              <a:t>Skopinski</a:t>
            </a:r>
            <a:endParaRPr lang="en-US" sz="3100" b="1" dirty="0" smtClean="0">
              <a:latin typeface="+mj-lt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700" dirty="0" smtClean="0">
                <a:latin typeface="+mj-lt"/>
              </a:rPr>
              <a:t>Assistant Director</a:t>
            </a:r>
          </a:p>
          <a:p>
            <a:pPr lvl="1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700" dirty="0" smtClean="0">
              <a:latin typeface="+mj-lt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100" b="1" dirty="0" smtClean="0">
                <a:latin typeface="+mj-lt"/>
              </a:rPr>
              <a:t>Kathleen </a:t>
            </a:r>
            <a:r>
              <a:rPr lang="en-US" sz="3100" b="1" dirty="0" err="1" smtClean="0">
                <a:latin typeface="+mj-lt"/>
              </a:rPr>
              <a:t>Devereaux</a:t>
            </a:r>
            <a:endParaRPr lang="en-US" sz="3100" b="1" dirty="0">
              <a:latin typeface="+mj-lt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+mj-lt"/>
              </a:rPr>
              <a:t>Career Counselor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100" dirty="0" smtClean="0">
              <a:latin typeface="+mj-lt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100" b="1" dirty="0" smtClean="0">
                <a:latin typeface="+mj-lt"/>
              </a:rPr>
              <a:t>Gale </a:t>
            </a:r>
            <a:r>
              <a:rPr lang="en-US" sz="3100" b="1" dirty="0" smtClean="0">
                <a:latin typeface="+mj-lt"/>
              </a:rPr>
              <a:t>Strauss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700" dirty="0" smtClean="0">
                <a:latin typeface="+mj-lt"/>
              </a:rPr>
              <a:t>Recruiting Coordinator</a:t>
            </a:r>
            <a:endParaRPr lang="en-US" sz="2700" dirty="0" smtClean="0">
              <a:latin typeface="+mj-lt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685800"/>
            <a:ext cx="6607175" cy="782637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Number of pages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92275"/>
            <a:ext cx="7315200" cy="5927725"/>
          </a:xfrm>
          <a:noFill/>
        </p:spPr>
        <p:txBody>
          <a:bodyPr lIns="99121" tIns="48691" rIns="99121" bIns="48691"/>
          <a:lstStyle/>
          <a:p>
            <a:pPr marL="500063" lvl="1" indent="0" eaLnBrk="1" hangingPunct="1">
              <a:buNone/>
            </a:pPr>
            <a:r>
              <a:rPr lang="en-US" dirty="0" smtClean="0">
                <a:latin typeface="+mj-lt"/>
              </a:rPr>
              <a:t>1 page  </a:t>
            </a:r>
            <a:r>
              <a:rPr lang="en-US" dirty="0" smtClean="0">
                <a:latin typeface="+mj-lt"/>
              </a:rPr>
              <a:t>--  Yes</a:t>
            </a:r>
            <a:endParaRPr lang="en-US" dirty="0" smtClean="0">
              <a:latin typeface="+mj-lt"/>
            </a:endParaRPr>
          </a:p>
          <a:p>
            <a:pPr lvl="1" eaLnBrk="1" hangingPunct="1"/>
            <a:endParaRPr lang="en-US" dirty="0" smtClean="0">
              <a:latin typeface="+mj-lt"/>
            </a:endParaRPr>
          </a:p>
          <a:p>
            <a:pPr marL="500063" lvl="1" indent="0" eaLnBrk="1" hangingPunct="1">
              <a:buNone/>
            </a:pPr>
            <a:r>
              <a:rPr lang="en-US" dirty="0" smtClean="0">
                <a:latin typeface="+mj-lt"/>
              </a:rPr>
              <a:t>2 </a:t>
            </a:r>
            <a:r>
              <a:rPr lang="en-US" dirty="0" smtClean="0">
                <a:latin typeface="+mj-lt"/>
              </a:rPr>
              <a:t>pages  -- </a:t>
            </a:r>
            <a:r>
              <a:rPr lang="en-US" dirty="0" smtClean="0">
                <a:latin typeface="+mj-lt"/>
              </a:rPr>
              <a:t> Maybe</a:t>
            </a:r>
            <a:endParaRPr lang="en-US" dirty="0" smtClean="0">
              <a:latin typeface="+mj-lt"/>
            </a:endParaRPr>
          </a:p>
          <a:p>
            <a:pPr lvl="2" eaLnBrk="1" hangingPunct="1"/>
            <a:r>
              <a:rPr lang="en-US" sz="2800" dirty="0" smtClean="0">
                <a:latin typeface="+mj-lt"/>
              </a:rPr>
              <a:t>is the information relevant, important?</a:t>
            </a:r>
          </a:p>
          <a:p>
            <a:pPr lvl="2" eaLnBrk="1" hangingPunct="1"/>
            <a:r>
              <a:rPr lang="en-US" sz="2800" dirty="0" smtClean="0">
                <a:latin typeface="+mj-lt"/>
              </a:rPr>
              <a:t>did you waste space on </a:t>
            </a:r>
            <a:r>
              <a:rPr lang="en-US" sz="2800" dirty="0" smtClean="0">
                <a:latin typeface="+mj-lt"/>
              </a:rPr>
              <a:t>page </a:t>
            </a:r>
            <a:r>
              <a:rPr lang="en-US" sz="2800" dirty="0" smtClean="0">
                <a:latin typeface="+mj-lt"/>
              </a:rPr>
              <a:t>1?</a:t>
            </a:r>
          </a:p>
          <a:p>
            <a:pPr lvl="1" eaLnBrk="1" hangingPunct="1"/>
            <a:endParaRPr lang="en-US" dirty="0" smtClean="0">
              <a:latin typeface="+mj-lt"/>
            </a:endParaRPr>
          </a:p>
          <a:p>
            <a:pPr marL="500063" lvl="1" indent="0" eaLnBrk="1" hangingPunct="1">
              <a:buNone/>
            </a:pPr>
            <a:r>
              <a:rPr lang="en-US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3 pages  --   NO!!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685800"/>
            <a:ext cx="6607175" cy="706437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Clarity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7315200" cy="7010400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>
                <a:latin typeface="+mj-lt"/>
              </a:rPr>
              <a:t>Convey key points quickly:  surviving the 3-second review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latin typeface="+mj-lt"/>
              </a:rPr>
              <a:t>(creating subliminal messages</a:t>
            </a:r>
            <a:r>
              <a:rPr lang="en-US" dirty="0" smtClean="0">
                <a:latin typeface="+mj-lt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+mj-lt"/>
              </a:rPr>
              <a:t>location, location, location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latin typeface="+mj-lt"/>
              </a:rPr>
              <a:t>We read Left to Right, Top to Bottom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latin typeface="+mj-lt"/>
              </a:rPr>
              <a:t>prime “real estate” = TOP, </a:t>
            </a:r>
            <a:r>
              <a:rPr lang="en-US" dirty="0" smtClean="0">
                <a:latin typeface="+mj-lt"/>
              </a:rPr>
              <a:t>LEFT</a:t>
            </a:r>
            <a:br>
              <a:rPr lang="en-US" dirty="0" smtClean="0">
                <a:latin typeface="+mj-lt"/>
              </a:rPr>
            </a:b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+mj-lt"/>
              </a:rPr>
              <a:t>BIG = more </a:t>
            </a:r>
            <a:r>
              <a:rPr lang="en-US" dirty="0" smtClean="0">
                <a:latin typeface="+mj-lt"/>
              </a:rPr>
              <a:t>attention/importance</a:t>
            </a:r>
            <a:br>
              <a:rPr lang="en-US" dirty="0" smtClean="0">
                <a:latin typeface="+mj-lt"/>
              </a:rPr>
            </a:b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+mj-lt"/>
              </a:rPr>
              <a:t>DARK = grabs </a:t>
            </a:r>
            <a:r>
              <a:rPr lang="en-US" dirty="0" smtClean="0">
                <a:latin typeface="+mj-lt"/>
              </a:rPr>
              <a:t>attention</a:t>
            </a:r>
            <a:br>
              <a:rPr lang="en-US" dirty="0" smtClean="0">
                <a:latin typeface="+mj-lt"/>
              </a:rPr>
            </a:b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+mj-lt"/>
              </a:rPr>
              <a:t>HEADINGS = define your first impression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685800"/>
            <a:ext cx="6607175" cy="630237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Eye </a:t>
            </a:r>
            <a:r>
              <a:rPr lang="en-US" sz="4400" dirty="0"/>
              <a:t>a</a:t>
            </a:r>
            <a:r>
              <a:rPr lang="en-US" sz="4400" dirty="0" smtClean="0"/>
              <a:t>ppeal</a:t>
            </a:r>
            <a:endParaRPr lang="en-US" sz="4400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600200"/>
            <a:ext cx="6605588" cy="6570663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sz="3100" dirty="0" smtClean="0">
                <a:latin typeface="+mj-lt"/>
              </a:rPr>
              <a:t>Readability:  easy, key words</a:t>
            </a:r>
          </a:p>
          <a:p>
            <a:pPr lvl="1" eaLnBrk="1" hangingPunct="1"/>
            <a:r>
              <a:rPr lang="en-US" sz="2700" dirty="0" smtClean="0">
                <a:latin typeface="+mj-lt"/>
              </a:rPr>
              <a:t>white space, font, emphasis (e.g., bold, underline, italic)</a:t>
            </a:r>
          </a:p>
          <a:p>
            <a:pPr lvl="1" eaLnBrk="1" hangingPunct="1"/>
            <a:r>
              <a:rPr lang="en-US" sz="2700" dirty="0" smtClean="0">
                <a:latin typeface="+mj-lt"/>
              </a:rPr>
              <a:t>bullets -- not </a:t>
            </a:r>
            <a:r>
              <a:rPr lang="en-US" sz="2700" b="1" dirty="0" smtClean="0">
                <a:latin typeface="+mj-lt"/>
              </a:rPr>
              <a:t>too</a:t>
            </a:r>
            <a:r>
              <a:rPr lang="en-US" sz="2700" dirty="0" smtClean="0">
                <a:latin typeface="+mj-lt"/>
              </a:rPr>
              <a:t> many</a:t>
            </a:r>
          </a:p>
          <a:p>
            <a:pPr lvl="1" eaLnBrk="1" hangingPunct="1"/>
            <a:r>
              <a:rPr lang="en-US" sz="2700" dirty="0" smtClean="0">
                <a:latin typeface="+mj-lt"/>
              </a:rPr>
              <a:t>spacing -- not crowded or cluttered</a:t>
            </a:r>
          </a:p>
          <a:p>
            <a:pPr lvl="1" eaLnBrk="1" hangingPunct="1"/>
            <a:r>
              <a:rPr lang="en-US" sz="2700" dirty="0" smtClean="0">
                <a:latin typeface="+mj-lt"/>
              </a:rPr>
              <a:t>unnecessary words = clutter and distraction</a:t>
            </a:r>
          </a:p>
          <a:p>
            <a:pPr marL="0" indent="0" eaLnBrk="1" hangingPunct="1">
              <a:buNone/>
            </a:pPr>
            <a:r>
              <a:rPr lang="en-US" sz="3100" dirty="0" smtClean="0">
                <a:latin typeface="+mj-lt"/>
              </a:rPr>
              <a:t> </a:t>
            </a:r>
            <a:endParaRPr lang="en-US" sz="3100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sz="3100" dirty="0" smtClean="0">
                <a:latin typeface="+mj-lt"/>
              </a:rPr>
              <a:t>A </a:t>
            </a:r>
            <a:r>
              <a:rPr lang="en-US" sz="3100" dirty="0" smtClean="0">
                <a:latin typeface="+mj-lt"/>
              </a:rPr>
              <a:t>positive impression</a:t>
            </a:r>
          </a:p>
          <a:p>
            <a:pPr lvl="1" eaLnBrk="1" hangingPunct="1"/>
            <a:r>
              <a:rPr lang="en-US" sz="2700" dirty="0" smtClean="0">
                <a:latin typeface="+mj-lt"/>
              </a:rPr>
              <a:t>Quality:  paper (25% rag),  layout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533400"/>
            <a:ext cx="6607175" cy="1371600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From the top down (1):  Heading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6605588" cy="7543800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NO:   “Resume of</a:t>
            </a:r>
            <a:r>
              <a:rPr lang="en-US" sz="3100" dirty="0" smtClean="0">
                <a:latin typeface="+mj-lt"/>
              </a:rPr>
              <a:t>”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NO: 	Photo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Neutral </a:t>
            </a:r>
            <a:r>
              <a:rPr lang="en-US" sz="3100" dirty="0" smtClean="0">
                <a:latin typeface="+mj-lt"/>
              </a:rPr>
              <a:t>name - if you are concerned, use Ms./Mr.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Address </a:t>
            </a:r>
            <a:r>
              <a:rPr lang="en-US" sz="3100" dirty="0" smtClean="0">
                <a:latin typeface="+mj-lt"/>
              </a:rPr>
              <a:t>and Telephone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Local, Current, Permanent:  both or one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Telephone number with area code, write (cell) if it’s a cellphone.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200" dirty="0" smtClean="0">
                <a:latin typeface="+mj-lt"/>
              </a:rPr>
              <a:t>Voicemail/Answering machines: (no goofy greetings)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200" dirty="0" smtClean="0">
                <a:latin typeface="+mj-lt"/>
              </a:rPr>
              <a:t> Answering the phone: professional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email</a:t>
            </a:r>
            <a:r>
              <a:rPr lang="en-US" sz="2700" dirty="0" smtClean="0">
                <a:latin typeface="+mj-lt"/>
              </a:rPr>
              <a:t>, website: Make sure you have a professional email address, website (if you list it).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685800"/>
            <a:ext cx="6607175" cy="1239837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From the top down (2): Personal  Info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No, or at least not here</a:t>
            </a:r>
            <a:r>
              <a:rPr lang="en-US" dirty="0" smtClean="0">
                <a:latin typeface="+mj-lt"/>
              </a:rPr>
              <a:t>!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lvl="1" eaLnBrk="1" hangingPunct="1"/>
            <a:r>
              <a:rPr lang="en-US" dirty="0" smtClean="0">
                <a:latin typeface="+mj-lt"/>
              </a:rPr>
              <a:t>Is information vital?  Is it a plus, minus?  What is the information REALLY </a:t>
            </a:r>
            <a:r>
              <a:rPr lang="en-US" dirty="0" smtClean="0">
                <a:latin typeface="+mj-lt"/>
              </a:rPr>
              <a:t>saying</a:t>
            </a:r>
            <a:br>
              <a:rPr lang="en-US" dirty="0" smtClean="0">
                <a:latin typeface="+mj-lt"/>
              </a:rPr>
            </a:br>
            <a:endParaRPr lang="en-US" dirty="0" smtClean="0">
              <a:latin typeface="+mj-lt"/>
            </a:endParaRPr>
          </a:p>
          <a:p>
            <a:pPr lvl="2" eaLnBrk="1" hangingPunct="1"/>
            <a:r>
              <a:rPr lang="en-US" dirty="0" smtClean="0">
                <a:latin typeface="+mj-lt"/>
              </a:rPr>
              <a:t>Date of birth:  age</a:t>
            </a:r>
          </a:p>
          <a:p>
            <a:pPr lvl="2" eaLnBrk="1" hangingPunct="1"/>
            <a:r>
              <a:rPr lang="en-US" dirty="0" smtClean="0">
                <a:latin typeface="+mj-lt"/>
              </a:rPr>
              <a:t>Place of birth</a:t>
            </a:r>
          </a:p>
          <a:p>
            <a:pPr lvl="2" eaLnBrk="1" hangingPunct="1"/>
            <a:r>
              <a:rPr lang="en-US" dirty="0" smtClean="0">
                <a:latin typeface="+mj-lt"/>
              </a:rPr>
              <a:t>Marital status:  single, married</a:t>
            </a:r>
          </a:p>
          <a:p>
            <a:pPr lvl="2" eaLnBrk="1" hangingPunct="1"/>
            <a:r>
              <a:rPr lang="en-US" dirty="0" smtClean="0">
                <a:latin typeface="+mj-lt"/>
              </a:rPr>
              <a:t>Height, weight, health -- NEVER!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457200"/>
            <a:ext cx="6607175" cy="1447800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From the top down (3): Objective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2209800"/>
            <a:ext cx="6605588" cy="7315200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Not usual in law.  Use your cover </a:t>
            </a:r>
            <a:r>
              <a:rPr lang="en-US" dirty="0" smtClean="0">
                <a:latin typeface="+mj-lt"/>
              </a:rPr>
              <a:t>letter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Targeted:  can be </a:t>
            </a:r>
            <a:r>
              <a:rPr lang="en-US" dirty="0" smtClean="0">
                <a:latin typeface="+mj-lt"/>
              </a:rPr>
              <a:t>limiting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General:  says </a:t>
            </a:r>
            <a:r>
              <a:rPr lang="en-US" dirty="0" smtClean="0">
                <a:latin typeface="+mj-lt"/>
              </a:rPr>
              <a:t>nothing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Very useful for law-related positions (management, compliance, human resources, </a:t>
            </a:r>
            <a:r>
              <a:rPr lang="en-US" dirty="0" smtClean="0">
                <a:latin typeface="+mj-lt"/>
              </a:rPr>
              <a:t>etc.) </a:t>
            </a:r>
            <a:r>
              <a:rPr lang="en-US" dirty="0" smtClean="0">
                <a:latin typeface="+mj-lt"/>
              </a:rPr>
              <a:t>to clarify your motives in applying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381000"/>
            <a:ext cx="6607175" cy="1447800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From the top down (4): Education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The most relevant, </a:t>
            </a:r>
            <a:r>
              <a:rPr lang="en-US" dirty="0" smtClean="0">
                <a:latin typeface="+mj-lt"/>
              </a:rPr>
              <a:t>recent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lvl="1" eaLnBrk="1" hangingPunct="1"/>
            <a:r>
              <a:rPr lang="en-US" dirty="0" smtClean="0">
                <a:latin typeface="+mj-lt"/>
              </a:rPr>
              <a:t>Reverse chronological </a:t>
            </a:r>
            <a:r>
              <a:rPr lang="en-US" dirty="0" smtClean="0">
                <a:latin typeface="+mj-lt"/>
              </a:rPr>
              <a:t>order</a:t>
            </a:r>
          </a:p>
          <a:p>
            <a:pPr lvl="1" eaLnBrk="1" hangingPunct="1"/>
            <a:endParaRPr lang="en-US" dirty="0" smtClean="0">
              <a:latin typeface="+mj-lt"/>
            </a:endParaRPr>
          </a:p>
          <a:p>
            <a:pPr lvl="2" eaLnBrk="1" hangingPunct="1"/>
            <a:r>
              <a:rPr lang="en-US" dirty="0" smtClean="0">
                <a:latin typeface="+mj-lt"/>
              </a:rPr>
              <a:t>Law, Graduate, Undergraduate</a:t>
            </a:r>
          </a:p>
          <a:p>
            <a:pPr lvl="2" eaLnBrk="1" hangingPunct="1"/>
            <a:r>
              <a:rPr lang="en-US" dirty="0" smtClean="0">
                <a:latin typeface="+mj-lt"/>
              </a:rPr>
              <a:t>Other (e.g</a:t>
            </a:r>
            <a:r>
              <a:rPr lang="en-US" dirty="0" smtClean="0">
                <a:latin typeface="+mj-lt"/>
              </a:rPr>
              <a:t>., continuing education, certificate programs)</a:t>
            </a:r>
          </a:p>
          <a:p>
            <a:pPr lvl="2" eaLnBrk="1" hangingPunct="1"/>
            <a:r>
              <a:rPr lang="en-US" dirty="0" smtClean="0">
                <a:latin typeface="+mj-lt"/>
              </a:rPr>
              <a:t>High </a:t>
            </a:r>
            <a:r>
              <a:rPr lang="en-US" dirty="0" smtClean="0">
                <a:latin typeface="+mj-lt"/>
              </a:rPr>
              <a:t>school</a:t>
            </a:r>
            <a:endParaRPr lang="en-US" dirty="0" smtClean="0">
              <a:latin typeface="+mj-lt"/>
            </a:endParaRPr>
          </a:p>
          <a:p>
            <a:pPr lvl="3" eaLnBrk="1" hangingPunct="1"/>
            <a:r>
              <a:rPr lang="en-US" dirty="0" smtClean="0">
                <a:latin typeface="+mj-lt"/>
              </a:rPr>
              <a:t>No</a:t>
            </a:r>
          </a:p>
          <a:p>
            <a:pPr lvl="3" eaLnBrk="1" hangingPunct="1"/>
            <a:r>
              <a:rPr lang="en-US" dirty="0" smtClean="0">
                <a:latin typeface="+mj-lt"/>
              </a:rPr>
              <a:t>Something special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533400"/>
            <a:ext cx="6607175" cy="1371600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Education </a:t>
            </a:r>
            <a:r>
              <a:rPr lang="en-US" sz="4400" dirty="0" smtClean="0"/>
              <a:t>– </a:t>
            </a:r>
            <a:br>
              <a:rPr lang="en-US" sz="4400" dirty="0" smtClean="0"/>
            </a:br>
            <a:r>
              <a:rPr lang="en-US" sz="4400" i="1" dirty="0" smtClean="0"/>
              <a:t>Degree </a:t>
            </a:r>
            <a:r>
              <a:rPr lang="en-US" sz="4400" i="1" dirty="0" smtClean="0"/>
              <a:t>Information</a:t>
            </a:r>
            <a:endParaRPr lang="en-US" sz="4400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2471738"/>
            <a:ext cx="6605588" cy="7129462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Name of institution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You are at the University at Buffalo Law School, State University of New York (can use SUNY) </a:t>
            </a:r>
            <a:r>
              <a:rPr lang="en-US" sz="2600" u="sng" dirty="0" smtClean="0">
                <a:latin typeface="+mj-lt"/>
              </a:rPr>
              <a:t>OR</a:t>
            </a:r>
            <a:r>
              <a:rPr lang="en-US" sz="2700" dirty="0" smtClean="0">
                <a:latin typeface="+mj-lt"/>
              </a:rPr>
              <a:t> State University of New York at Buffalo Law School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Degree</a:t>
            </a:r>
            <a:r>
              <a:rPr lang="en-US" sz="3100" dirty="0" smtClean="0">
                <a:latin typeface="+mj-lt"/>
              </a:rPr>
              <a:t>, date of conferral (month/year)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Use “JD expected 2010” or </a:t>
            </a:r>
            <a:r>
              <a:rPr lang="en-US" sz="2700" dirty="0" smtClean="0">
                <a:latin typeface="+mj-lt"/>
              </a:rPr>
              <a:t/>
            </a:r>
            <a:br>
              <a:rPr lang="en-US" sz="2700" dirty="0" smtClean="0">
                <a:latin typeface="+mj-lt"/>
              </a:rPr>
            </a:br>
            <a:r>
              <a:rPr lang="en-US" sz="2700" dirty="0" smtClean="0">
                <a:latin typeface="+mj-lt"/>
              </a:rPr>
              <a:t>“</a:t>
            </a:r>
            <a:r>
              <a:rPr lang="en-US" sz="2700" dirty="0" err="1" smtClean="0">
                <a:latin typeface="+mj-lt"/>
              </a:rPr>
              <a:t>Juris</a:t>
            </a:r>
            <a:r>
              <a:rPr lang="en-US" sz="2700" dirty="0" smtClean="0">
                <a:latin typeface="+mj-lt"/>
              </a:rPr>
              <a:t> Doctor expected 2010” </a:t>
            </a:r>
            <a:r>
              <a:rPr lang="en-US" sz="2700" dirty="0" smtClean="0">
                <a:latin typeface="+mj-lt"/>
              </a:rPr>
              <a:t/>
            </a:r>
            <a:br>
              <a:rPr lang="en-US" sz="2700" dirty="0" smtClean="0">
                <a:latin typeface="+mj-lt"/>
              </a:rPr>
            </a:br>
            <a:r>
              <a:rPr lang="en-US" sz="2700" dirty="0" err="1" smtClean="0">
                <a:latin typeface="+mj-lt"/>
              </a:rPr>
              <a:t>Juris</a:t>
            </a:r>
            <a:r>
              <a:rPr lang="en-US" sz="2700" dirty="0" smtClean="0">
                <a:latin typeface="+mj-lt"/>
              </a:rPr>
              <a:t> </a:t>
            </a:r>
            <a:r>
              <a:rPr lang="en-US" sz="2700" dirty="0" smtClean="0">
                <a:latin typeface="+mj-lt"/>
              </a:rPr>
              <a:t>Doctor</a:t>
            </a:r>
            <a:r>
              <a:rPr lang="en-US" sz="2600" b="1" i="1" dirty="0" smtClean="0">
                <a:solidFill>
                  <a:srgbClr val="FF0000"/>
                </a:solidFill>
                <a:latin typeface="+mj-lt"/>
              </a:rPr>
              <a:t>ate</a:t>
            </a:r>
            <a:r>
              <a:rPr lang="en-US" sz="2700" dirty="0" smtClean="0">
                <a:latin typeface="+mj-lt"/>
              </a:rPr>
              <a:t> is incorrect!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Major</a:t>
            </a:r>
            <a:r>
              <a:rPr lang="en-US" sz="3100" dirty="0" smtClean="0">
                <a:latin typeface="+mj-lt"/>
              </a:rPr>
              <a:t>, minor, dual major, concentration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Anything </a:t>
            </a:r>
            <a:r>
              <a:rPr lang="en-US" sz="3100" dirty="0" smtClean="0">
                <a:latin typeface="+mj-lt"/>
              </a:rPr>
              <a:t>special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457200"/>
            <a:ext cx="6607175" cy="1676400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Education (cont’d) -- </a:t>
            </a:r>
            <a:r>
              <a:rPr lang="en-US" sz="4400" i="1" dirty="0" smtClean="0"/>
              <a:t>Achievements</a:t>
            </a:r>
            <a:endParaRPr lang="en-US" sz="4400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2209800"/>
            <a:ext cx="6605588" cy="5927725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sz="3100" dirty="0" smtClean="0">
                <a:latin typeface="+mj-lt"/>
              </a:rPr>
              <a:t>Degree honors, awards, </a:t>
            </a:r>
            <a:r>
              <a:rPr lang="en-US" sz="3100" dirty="0" smtClean="0">
                <a:latin typeface="+mj-lt"/>
              </a:rPr>
              <a:t>rank</a:t>
            </a:r>
          </a:p>
          <a:p>
            <a:pPr marL="0" indent="0" eaLnBrk="1" hangingPunct="1">
              <a:buNone/>
            </a:pPr>
            <a:endParaRPr lang="en-US" sz="3100" dirty="0" smtClean="0">
              <a:latin typeface="+mj-lt"/>
            </a:endParaRPr>
          </a:p>
          <a:p>
            <a:pPr lvl="1" eaLnBrk="1" hangingPunct="1"/>
            <a:r>
              <a:rPr lang="en-US" sz="2700" dirty="0" smtClean="0">
                <a:latin typeface="+mj-lt"/>
              </a:rPr>
              <a:t>GPA:  Found on the HUB</a:t>
            </a:r>
          </a:p>
          <a:p>
            <a:pPr lvl="1" eaLnBrk="1" hangingPunct="1"/>
            <a:r>
              <a:rPr lang="en-US" sz="2700" dirty="0" smtClean="0">
                <a:latin typeface="+mj-lt"/>
              </a:rPr>
              <a:t>Class Rank </a:t>
            </a:r>
            <a:r>
              <a:rPr lang="en-US" sz="2700" dirty="0" smtClean="0">
                <a:latin typeface="+mj-lt"/>
              </a:rPr>
              <a:t>- </a:t>
            </a:r>
            <a:r>
              <a:rPr lang="en-US" sz="2700" dirty="0" smtClean="0">
                <a:latin typeface="+mj-lt"/>
              </a:rPr>
              <a:t>Use benchmarks provided by Records and Registration</a:t>
            </a:r>
            <a:endParaRPr lang="en-US" sz="2200" dirty="0" smtClean="0">
              <a:latin typeface="+mj-lt"/>
            </a:endParaRPr>
          </a:p>
          <a:p>
            <a:pPr lvl="1" eaLnBrk="1" hangingPunct="1"/>
            <a:r>
              <a:rPr lang="en-US" sz="2700" dirty="0" smtClean="0">
                <a:latin typeface="+mj-lt"/>
              </a:rPr>
              <a:t>Courses:  </a:t>
            </a:r>
          </a:p>
          <a:p>
            <a:pPr lvl="2" eaLnBrk="1" hangingPunct="1"/>
            <a:r>
              <a:rPr lang="en-US" sz="2200" dirty="0" smtClean="0">
                <a:latin typeface="+mj-lt"/>
              </a:rPr>
              <a:t>law:  1L (elective); 2L, 3L (relevant courses)</a:t>
            </a:r>
          </a:p>
          <a:p>
            <a:pPr lvl="2" eaLnBrk="1" hangingPunct="1"/>
            <a:r>
              <a:rPr lang="en-US" sz="2200" dirty="0" smtClean="0">
                <a:latin typeface="+mj-lt"/>
              </a:rPr>
              <a:t>undergrad/grad -- major/minor, concentration</a:t>
            </a:r>
          </a:p>
          <a:p>
            <a:pPr lvl="1" eaLnBrk="1" hangingPunct="1"/>
            <a:endParaRPr lang="en-US" sz="2700" dirty="0" smtClean="0">
              <a:latin typeface="+mj-lt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457200"/>
            <a:ext cx="6607175" cy="1447800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Estimated Rank Calculations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7056438" cy="5927725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sz="3200" dirty="0" smtClean="0">
                <a:latin typeface="+mj-lt"/>
              </a:rPr>
              <a:t>Generally</a:t>
            </a:r>
            <a:r>
              <a:rPr lang="en-US" sz="3200" dirty="0" smtClean="0">
                <a:latin typeface="+mj-lt"/>
              </a:rPr>
              <a:t>, a GPA over 3.0 is listed.</a:t>
            </a:r>
          </a:p>
          <a:p>
            <a:pPr eaLnBrk="1" hangingPunct="1"/>
            <a:endParaRPr lang="en-US" sz="3200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sz="3200" dirty="0" smtClean="0">
                <a:latin typeface="+mj-lt"/>
              </a:rPr>
              <a:t>Your class rank is estimated based on benchmarks released by the </a:t>
            </a:r>
            <a:r>
              <a:rPr lang="en-US" sz="3200" dirty="0" smtClean="0">
                <a:latin typeface="+mj-lt"/>
              </a:rPr>
              <a:t>registrar</a:t>
            </a:r>
            <a:br>
              <a:rPr lang="en-US" sz="3200" dirty="0" smtClean="0">
                <a:latin typeface="+mj-lt"/>
              </a:rPr>
            </a:br>
            <a:r>
              <a:rPr lang="en-US" sz="3200" dirty="0" smtClean="0">
                <a:latin typeface="+mj-lt"/>
              </a:rPr>
              <a:t>and </a:t>
            </a:r>
            <a:r>
              <a:rPr lang="en-US" sz="3200" dirty="0" smtClean="0">
                <a:latin typeface="+mj-lt"/>
              </a:rPr>
              <a:t>may fall at top 5%, 10%, 15%, 20% or 25%.</a:t>
            </a:r>
            <a:endParaRPr lang="en-US" sz="3200" b="1" dirty="0" smtClean="0">
              <a:latin typeface="+mj-lt"/>
            </a:endParaRPr>
          </a:p>
          <a:p>
            <a:pPr eaLnBrk="1" hangingPunct="1"/>
            <a:endParaRPr lang="en-US" sz="3200" b="1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sz="3200" b="1" dirty="0" smtClean="0">
                <a:latin typeface="+mj-lt"/>
              </a:rPr>
              <a:t>PLEASE ASK if you have any questions, concerns or a special situation!!!</a:t>
            </a:r>
            <a:endParaRPr lang="en-US" sz="1800" b="1" dirty="0" smtClean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endParaRPr lang="en-US" sz="4000" dirty="0" smtClean="0">
              <a:latin typeface="+mj-lt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609600"/>
            <a:ext cx="6607175" cy="706437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dirty="0" smtClean="0"/>
              <a:t>The Place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1138"/>
            <a:ext cx="6934200" cy="3700462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b="1" dirty="0" smtClean="0">
                <a:latin typeface="+mj-lt"/>
              </a:rPr>
              <a:t>Offices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lvl="1" eaLnBrk="1" hangingPunct="1"/>
            <a:r>
              <a:rPr lang="en-US" dirty="0" smtClean="0">
                <a:latin typeface="+mj-lt"/>
              </a:rPr>
              <a:t>608 O’Brian Hall</a:t>
            </a:r>
            <a:endParaRPr lang="en-US" dirty="0" smtClean="0">
              <a:latin typeface="+mj-lt"/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dirty="0" smtClean="0">
              <a:latin typeface="+mj-lt"/>
            </a:endParaRPr>
          </a:p>
          <a:p>
            <a:pPr lvl="1" eaLnBrk="1" hangingPunct="1"/>
            <a:r>
              <a:rPr lang="en-US" dirty="0" smtClean="0">
                <a:latin typeface="+mj-lt"/>
              </a:rPr>
              <a:t>Access resources </a:t>
            </a:r>
            <a:r>
              <a:rPr lang="en-US" dirty="0" smtClean="0">
                <a:latin typeface="+mj-lt"/>
              </a:rPr>
              <a:t>online </a:t>
            </a:r>
            <a:r>
              <a:rPr lang="en-US" dirty="0" smtClean="0">
                <a:latin typeface="+mj-lt"/>
              </a:rPr>
              <a:t>at: </a:t>
            </a:r>
            <a:r>
              <a:rPr lang="en-US" sz="2800" b="1" dirty="0" smtClean="0">
                <a:latin typeface="+mj-lt"/>
              </a:rPr>
              <a:t>law.buffalo.edu/CSOtoGo.asp</a:t>
            </a:r>
            <a:endParaRPr lang="en-US" sz="2600" dirty="0" smtClean="0">
              <a:latin typeface="+mj-lt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582613" y="685800"/>
            <a:ext cx="6607175" cy="935037"/>
          </a:xfrm>
        </p:spPr>
        <p:txBody>
          <a:bodyPr/>
          <a:lstStyle/>
          <a:p>
            <a:pPr eaLnBrk="1" hangingPunct="1"/>
            <a:r>
              <a:rPr lang="en-US" sz="4400" dirty="0" smtClean="0"/>
              <a:t>Reminders and Phrasing</a:t>
            </a:r>
          </a:p>
        </p:txBody>
      </p:sp>
      <p:sp>
        <p:nvSpPr>
          <p:cNvPr id="32771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647700" y="1905000"/>
            <a:ext cx="6605588" cy="59277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On </a:t>
            </a:r>
            <a:r>
              <a:rPr lang="en-US" sz="3100" dirty="0" smtClean="0">
                <a:latin typeface="+mj-lt"/>
              </a:rPr>
              <a:t>resume, “Estimated class rank:”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Have employer talk to CSO to verify if necessary!</a:t>
            </a:r>
            <a:endParaRPr lang="en-US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609600"/>
            <a:ext cx="6607175" cy="1350963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From the top down (5): Experience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Experience (vs. Employment)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Establish credibility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Account for time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685800"/>
            <a:ext cx="6607175" cy="706437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Experience -- </a:t>
            </a:r>
            <a:r>
              <a:rPr lang="en-US" sz="4400" i="1" dirty="0" smtClean="0"/>
              <a:t>Details</a:t>
            </a:r>
            <a:endParaRPr lang="en-US" sz="4400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539875"/>
            <a:ext cx="6605588" cy="7756525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Order:  reverse chronological </a:t>
            </a:r>
            <a:r>
              <a:rPr lang="en-US" sz="3100" dirty="0" smtClean="0">
                <a:latin typeface="+mj-lt"/>
              </a:rPr>
              <a:t>order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Key words on the left [“scan line”]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Your </a:t>
            </a:r>
            <a:r>
              <a:rPr lang="en-US" sz="3100" dirty="0" smtClean="0">
                <a:latin typeface="+mj-lt"/>
              </a:rPr>
              <a:t>title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Name </a:t>
            </a:r>
            <a:r>
              <a:rPr lang="en-US" sz="3100" dirty="0" smtClean="0">
                <a:latin typeface="+mj-lt"/>
              </a:rPr>
              <a:t>of organization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Geographic </a:t>
            </a:r>
            <a:r>
              <a:rPr lang="en-US" sz="3100" dirty="0" smtClean="0">
                <a:latin typeface="+mj-lt"/>
              </a:rPr>
              <a:t>location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Dates</a:t>
            </a: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600" dirty="0" smtClean="0">
                <a:latin typeface="+mj-lt"/>
              </a:rPr>
              <a:t>“Box” format is easiest to read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 smtClean="0">
                <a:latin typeface="+mj-lt"/>
              </a:rPr>
              <a:t>Employer</a:t>
            </a:r>
            <a:r>
              <a:rPr lang="en-US" sz="2200" dirty="0" smtClean="0">
                <a:latin typeface="+mj-lt"/>
              </a:rPr>
              <a:t>	</a:t>
            </a:r>
            <a:r>
              <a:rPr lang="en-US" sz="2200" dirty="0" smtClean="0">
                <a:latin typeface="+mj-lt"/>
              </a:rPr>
              <a:t>City</a:t>
            </a:r>
            <a:r>
              <a:rPr lang="en-US" sz="2200" dirty="0" smtClean="0">
                <a:latin typeface="+mj-lt"/>
              </a:rPr>
              <a:t>, ST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>
                <a:latin typeface="+mj-lt"/>
              </a:rPr>
              <a:t>	</a:t>
            </a:r>
            <a:r>
              <a:rPr lang="en-US" sz="2200" i="1" dirty="0" smtClean="0">
                <a:latin typeface="+mj-lt"/>
              </a:rPr>
              <a:t>Title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dirty="0" smtClean="0">
                <a:latin typeface="+mj-lt"/>
              </a:rPr>
              <a:t>Dates</a:t>
            </a:r>
            <a:endParaRPr lang="en-US" sz="2200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>
                <a:latin typeface="+mj-lt"/>
              </a:rPr>
              <a:t>	Job description goes under here—see next slide!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588963"/>
            <a:ext cx="6607175" cy="706437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Experience -- </a:t>
            </a:r>
            <a:r>
              <a:rPr lang="en-US" sz="4400" i="1" dirty="0" smtClean="0"/>
              <a:t>Dates</a:t>
            </a:r>
            <a:endParaRPr lang="en-US" sz="4400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2" y="1600200"/>
            <a:ext cx="6605588" cy="5927725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>
                <a:latin typeface="+mj-lt"/>
              </a:rPr>
              <a:t>Time / Dates (Watch your dashes</a:t>
            </a:r>
            <a:r>
              <a:rPr lang="en-US" dirty="0" smtClean="0">
                <a:latin typeface="+mj-lt"/>
              </a:rPr>
              <a:t>!)</a:t>
            </a:r>
            <a:br>
              <a:rPr lang="en-US" dirty="0" smtClean="0">
                <a:latin typeface="+mj-lt"/>
              </a:rPr>
            </a:b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+mj-lt"/>
              </a:rPr>
              <a:t>Incorrect!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latin typeface="+mj-lt"/>
              </a:rPr>
              <a:t>11/1/04-10/26/05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latin typeface="+mj-lt"/>
              </a:rPr>
              <a:t>November 1, 2004-October 26, 2005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>
                <a:latin typeface="+mj-lt"/>
              </a:rPr>
              <a:t>TOO </a:t>
            </a:r>
            <a:r>
              <a:rPr lang="en-US" dirty="0" smtClean="0">
                <a:latin typeface="+mj-lt"/>
              </a:rPr>
              <a:t>DETAILED</a:t>
            </a:r>
            <a:br>
              <a:rPr lang="en-US" dirty="0" smtClean="0">
                <a:latin typeface="+mj-lt"/>
              </a:rPr>
            </a:b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+mj-lt"/>
              </a:rPr>
              <a:t>Correct: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latin typeface="+mj-lt"/>
              </a:rPr>
              <a:t>November 2004 - October 2005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latin typeface="+mj-lt"/>
              </a:rPr>
              <a:t>Nov. 2004 – Oct. 2005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latin typeface="+mj-lt"/>
              </a:rPr>
              <a:t>2003-04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latin typeface="+mj-lt"/>
              </a:rPr>
              <a:t>Academic Year 2004-05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latin typeface="+mj-lt"/>
              </a:rPr>
              <a:t>Spring 2004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533400"/>
            <a:ext cx="6607175" cy="782637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Nothing to Write 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524000"/>
            <a:ext cx="6605588" cy="6553200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>
                <a:latin typeface="+mj-lt"/>
              </a:rPr>
              <a:t>The </a:t>
            </a:r>
            <a:r>
              <a:rPr lang="en-US" dirty="0" smtClean="0">
                <a:latin typeface="+mj-lt"/>
              </a:rPr>
              <a:t>Young: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“</a:t>
            </a:r>
            <a:r>
              <a:rPr lang="en-US" dirty="0" smtClean="0">
                <a:latin typeface="+mj-lt"/>
              </a:rPr>
              <a:t>I am right out of undergraduate, and I have no experience</a:t>
            </a:r>
            <a:r>
              <a:rPr lang="en-US" dirty="0" smtClean="0">
                <a:latin typeface="+mj-lt"/>
              </a:rPr>
              <a:t>.”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>
                <a:latin typeface="+mj-lt"/>
              </a:rPr>
              <a:t>The Not as </a:t>
            </a:r>
            <a:r>
              <a:rPr lang="en-US" dirty="0" smtClean="0">
                <a:latin typeface="+mj-lt"/>
              </a:rPr>
              <a:t>Young: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“</a:t>
            </a:r>
            <a:r>
              <a:rPr lang="en-US" dirty="0" smtClean="0">
                <a:latin typeface="+mj-lt"/>
              </a:rPr>
              <a:t>This is my second career; I am over experienced and have no legal background.”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>
                <a:latin typeface="+mj-lt"/>
              </a:rPr>
              <a:t>Everyone: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“</a:t>
            </a:r>
            <a:r>
              <a:rPr lang="en-US" dirty="0" smtClean="0">
                <a:latin typeface="+mj-lt"/>
              </a:rPr>
              <a:t>I do not know how to distinguish myself from everyone else.”</a:t>
            </a:r>
            <a:br>
              <a:rPr lang="en-US" dirty="0" smtClean="0">
                <a:latin typeface="+mj-lt"/>
              </a:rPr>
            </a:br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533400"/>
            <a:ext cx="6607175" cy="1350963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Experience </a:t>
            </a:r>
            <a:r>
              <a:rPr lang="en-US" sz="4400" dirty="0" smtClean="0"/>
              <a:t>– </a:t>
            </a:r>
            <a:br>
              <a:rPr lang="en-US" sz="4400" dirty="0" smtClean="0"/>
            </a:br>
            <a:r>
              <a:rPr lang="en-US" sz="4400" i="1" dirty="0" smtClean="0"/>
              <a:t>Job </a:t>
            </a:r>
            <a:r>
              <a:rPr lang="en-US" sz="4400" i="1" dirty="0" smtClean="0"/>
              <a:t>Description</a:t>
            </a:r>
            <a:endParaRPr lang="en-US" sz="4400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Description</a:t>
            </a:r>
            <a:r>
              <a:rPr lang="en-US" dirty="0" smtClean="0">
                <a:latin typeface="+mj-lt"/>
              </a:rPr>
              <a:t>:  focus on your skills, </a:t>
            </a:r>
            <a:r>
              <a:rPr lang="en-US" dirty="0" smtClean="0">
                <a:latin typeface="+mj-lt"/>
              </a:rPr>
              <a:t>achievements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lvl="1" eaLnBrk="1" hangingPunct="1"/>
            <a:r>
              <a:rPr lang="en-US" dirty="0" smtClean="0">
                <a:latin typeface="+mj-lt"/>
              </a:rPr>
              <a:t>Start with a verb (no “I”); 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use </a:t>
            </a:r>
            <a:r>
              <a:rPr lang="en-US" dirty="0" smtClean="0">
                <a:latin typeface="+mj-lt"/>
              </a:rPr>
              <a:t>short, succinct phrases</a:t>
            </a:r>
          </a:p>
          <a:p>
            <a:pPr lvl="1" eaLnBrk="1" hangingPunct="1"/>
            <a:r>
              <a:rPr lang="en-US" dirty="0" smtClean="0">
                <a:latin typeface="+mj-lt"/>
              </a:rPr>
              <a:t>Let the reader know what you know and can do for him/her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609600"/>
            <a:ext cx="6607175" cy="782637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Experience (continued)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6605588" cy="6934200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i="1" dirty="0" smtClean="0">
                <a:latin typeface="+mj-lt"/>
              </a:rPr>
              <a:t>Legal</a:t>
            </a:r>
            <a:r>
              <a:rPr lang="en-US" sz="3100" dirty="0" smtClean="0">
                <a:latin typeface="+mj-lt"/>
              </a:rPr>
              <a:t> and </a:t>
            </a:r>
            <a:r>
              <a:rPr lang="en-US" sz="3100" i="1" dirty="0" smtClean="0">
                <a:latin typeface="+mj-lt"/>
              </a:rPr>
              <a:t>Non-Legal</a:t>
            </a:r>
            <a:r>
              <a:rPr lang="en-US" sz="3100" dirty="0" smtClean="0">
                <a:latin typeface="+mj-lt"/>
              </a:rPr>
              <a:t>: </a:t>
            </a:r>
            <a:r>
              <a:rPr lang="en-US" sz="3100" dirty="0" smtClean="0">
                <a:latin typeface="+mj-lt"/>
              </a:rPr>
              <a:t/>
            </a:r>
            <a:br>
              <a:rPr lang="en-US" sz="3100" dirty="0" smtClean="0">
                <a:latin typeface="+mj-lt"/>
              </a:rPr>
            </a:br>
            <a:r>
              <a:rPr lang="en-US" sz="3100" dirty="0" smtClean="0">
                <a:latin typeface="+mj-lt"/>
              </a:rPr>
              <a:t>To </a:t>
            </a:r>
            <a:r>
              <a:rPr lang="en-US" sz="3100" dirty="0" smtClean="0">
                <a:latin typeface="+mj-lt"/>
              </a:rPr>
              <a:t>divide or not to divide</a:t>
            </a:r>
            <a:r>
              <a:rPr lang="en-US" sz="3100" dirty="0" smtClean="0">
                <a:latin typeface="+mj-lt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Other headings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internships,  clinical experience, more specific (e.g., teaching, business, law-related, industry-specific)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/>
            </a:r>
            <a:br>
              <a:rPr lang="en-US" sz="3100" dirty="0" smtClean="0">
                <a:latin typeface="+mj-lt"/>
              </a:rPr>
            </a:br>
            <a:r>
              <a:rPr lang="en-US" sz="3100" dirty="0" smtClean="0">
                <a:latin typeface="+mj-lt"/>
              </a:rPr>
              <a:t>Minor </a:t>
            </a:r>
            <a:r>
              <a:rPr lang="en-US" sz="3100" dirty="0" smtClean="0">
                <a:latin typeface="+mj-lt"/>
              </a:rPr>
              <a:t>jobs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List, drop, combine, summarize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Some job descriptions are </a:t>
            </a:r>
            <a:r>
              <a:rPr lang="en-US" sz="2700" dirty="0" smtClean="0">
                <a:latin typeface="+mj-lt"/>
              </a:rPr>
              <a:t>obvious - receptionist</a:t>
            </a:r>
            <a:r>
              <a:rPr lang="en-US" sz="2700" dirty="0" smtClean="0">
                <a:latin typeface="+mj-lt"/>
              </a:rPr>
              <a:t>, caddy, </a:t>
            </a:r>
            <a:r>
              <a:rPr lang="en-US" sz="2700" dirty="0" smtClean="0">
                <a:latin typeface="+mj-lt"/>
              </a:rPr>
              <a:t>wait staff - don’t </a:t>
            </a:r>
            <a:r>
              <a:rPr lang="en-US" sz="2700" dirty="0" smtClean="0">
                <a:latin typeface="+mj-lt"/>
              </a:rPr>
              <a:t>waste space on a </a:t>
            </a:r>
            <a:r>
              <a:rPr lang="en-US" sz="2700" dirty="0" smtClean="0">
                <a:latin typeface="+mj-lt"/>
              </a:rPr>
              <a:t>description</a:t>
            </a:r>
            <a:br>
              <a:rPr lang="en-US" sz="2700" dirty="0" smtClean="0">
                <a:latin typeface="+mj-lt"/>
              </a:rPr>
            </a:br>
            <a:r>
              <a:rPr lang="en-US" sz="2700" dirty="0" smtClean="0">
                <a:latin typeface="+mj-lt"/>
              </a:rPr>
              <a:t>(it </a:t>
            </a:r>
            <a:r>
              <a:rPr lang="en-US" sz="2700" dirty="0" smtClean="0">
                <a:latin typeface="+mj-lt"/>
              </a:rPr>
              <a:t>also makes it look BIGGER)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609600"/>
            <a:ext cx="6607175" cy="1274763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From the top down (6): </a:t>
            </a:r>
            <a:r>
              <a:rPr lang="en-US" sz="4400" i="1" dirty="0" smtClean="0"/>
              <a:t>Other Headings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Miscellaneous, Languages, Skills, Interests, Volunteer, Affiliations, Publications . . </a:t>
            </a:r>
            <a:r>
              <a:rPr lang="en-US" dirty="0" smtClean="0">
                <a:latin typeface="+mj-lt"/>
              </a:rPr>
              <a:t>.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lvl="1" eaLnBrk="1" hangingPunct="1"/>
            <a:r>
              <a:rPr lang="en-US" dirty="0" smtClean="0">
                <a:latin typeface="+mj-lt"/>
              </a:rPr>
              <a:t>Make sure it says something</a:t>
            </a:r>
          </a:p>
          <a:p>
            <a:pPr lvl="1" eaLnBrk="1" hangingPunct="1"/>
            <a:r>
              <a:rPr lang="en-US" dirty="0" smtClean="0">
                <a:latin typeface="+mj-lt"/>
              </a:rPr>
              <a:t>Common ground; base for casual conversation</a:t>
            </a:r>
          </a:p>
          <a:p>
            <a:pPr lvl="1" eaLnBrk="1" hangingPunct="1"/>
            <a:r>
              <a:rPr lang="en-US" dirty="0" smtClean="0">
                <a:latin typeface="+mj-lt"/>
              </a:rPr>
              <a:t>Odds n’ Ends:  you’re someone to remember--positively!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401637"/>
            <a:ext cx="6607175" cy="1579563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Examples of Other Skills/Interests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6605588" cy="7315200"/>
          </a:xfrm>
          <a:noFill/>
        </p:spPr>
        <p:txBody>
          <a:bodyPr lIns="99121" tIns="48691" rIns="99121" bIns="48691"/>
          <a:lstStyle/>
          <a:p>
            <a:pPr marL="500063" lvl="1" indent="0" eaLnBrk="1" hangingPunct="1">
              <a:buNone/>
            </a:pPr>
            <a:r>
              <a:rPr lang="en-US" dirty="0" smtClean="0">
                <a:latin typeface="+mj-lt"/>
              </a:rPr>
              <a:t>Language skills very important</a:t>
            </a:r>
          </a:p>
          <a:p>
            <a:pPr lvl="2" eaLnBrk="1" hangingPunct="1"/>
            <a:r>
              <a:rPr lang="en-US" sz="2400" dirty="0" smtClean="0">
                <a:latin typeface="+mj-lt"/>
              </a:rPr>
              <a:t>public interest, immigration</a:t>
            </a:r>
          </a:p>
          <a:p>
            <a:pPr lvl="2" eaLnBrk="1" hangingPunct="1"/>
            <a:r>
              <a:rPr lang="en-US" sz="2400" dirty="0" smtClean="0">
                <a:latin typeface="+mj-lt"/>
              </a:rPr>
              <a:t>level (e.g., fluent, conversational, reading, writing</a:t>
            </a:r>
            <a:r>
              <a:rPr lang="en-US" sz="2400" dirty="0" smtClean="0">
                <a:latin typeface="+mj-lt"/>
              </a:rPr>
              <a:t>)</a:t>
            </a:r>
            <a:r>
              <a:rPr lang="en-US" sz="2200" dirty="0" smtClean="0">
                <a:latin typeface="+mj-lt"/>
              </a:rPr>
              <a:t/>
            </a:r>
            <a:br>
              <a:rPr lang="en-US" sz="2200" dirty="0" smtClean="0">
                <a:latin typeface="+mj-lt"/>
              </a:rPr>
            </a:br>
            <a:endParaRPr lang="en-US" sz="2200" dirty="0" smtClean="0">
              <a:latin typeface="+mj-lt"/>
            </a:endParaRPr>
          </a:p>
          <a:p>
            <a:pPr marL="500063" lvl="1" indent="0" eaLnBrk="1" hangingPunct="1">
              <a:buNone/>
            </a:pPr>
            <a:r>
              <a:rPr lang="en-US" sz="2700" dirty="0" smtClean="0">
                <a:latin typeface="+mj-lt"/>
              </a:rPr>
              <a:t>Computer skills</a:t>
            </a:r>
          </a:p>
          <a:p>
            <a:pPr lvl="2" eaLnBrk="1" hangingPunct="1"/>
            <a:r>
              <a:rPr lang="en-US" sz="2400" dirty="0" smtClean="0">
                <a:latin typeface="+mj-lt"/>
              </a:rPr>
              <a:t>Basic word processing is assumed!  </a:t>
            </a:r>
          </a:p>
          <a:p>
            <a:pPr lvl="2" eaLnBrk="1" hangingPunct="1"/>
            <a:r>
              <a:rPr lang="en-US" sz="2400" dirty="0" smtClean="0">
                <a:latin typeface="+mj-lt"/>
              </a:rPr>
              <a:t>Lexis/Westlaw and other legal programs are important</a:t>
            </a:r>
          </a:p>
          <a:p>
            <a:pPr lvl="2" eaLnBrk="1" hangingPunct="1"/>
            <a:r>
              <a:rPr lang="en-US" sz="2400" dirty="0" smtClean="0">
                <a:latin typeface="+mj-lt"/>
              </a:rPr>
              <a:t>List only extraordinary/relevant proficiencies</a:t>
            </a:r>
            <a:r>
              <a:rPr lang="en-US" sz="2400" dirty="0" smtClean="0">
                <a:latin typeface="+mj-lt"/>
              </a:rPr>
              <a:t>.</a:t>
            </a:r>
            <a:r>
              <a:rPr lang="en-US" sz="2200" dirty="0" smtClean="0">
                <a:latin typeface="+mj-lt"/>
              </a:rPr>
              <a:t/>
            </a:r>
            <a:br>
              <a:rPr lang="en-US" sz="2200" dirty="0" smtClean="0">
                <a:latin typeface="+mj-lt"/>
              </a:rPr>
            </a:br>
            <a:endParaRPr lang="en-US" sz="2200" dirty="0" smtClean="0">
              <a:latin typeface="+mj-lt"/>
            </a:endParaRPr>
          </a:p>
          <a:p>
            <a:pPr marL="500063" lvl="1" indent="0" eaLnBrk="1" hangingPunct="1">
              <a:buNone/>
            </a:pPr>
            <a:r>
              <a:rPr lang="en-US" sz="2700" dirty="0" smtClean="0">
                <a:latin typeface="+mj-lt"/>
              </a:rPr>
              <a:t>Interests:  “reading” vs. “books by Asimov,” antique car </a:t>
            </a:r>
            <a:r>
              <a:rPr lang="en-US" sz="2700" dirty="0" smtClean="0">
                <a:latin typeface="+mj-lt"/>
              </a:rPr>
              <a:t>restoration</a:t>
            </a:r>
            <a:br>
              <a:rPr lang="en-US" sz="2700" dirty="0" smtClean="0">
                <a:latin typeface="+mj-lt"/>
              </a:rPr>
            </a:br>
            <a:endParaRPr lang="en-US" sz="2700" dirty="0" smtClean="0">
              <a:latin typeface="+mj-lt"/>
            </a:endParaRPr>
          </a:p>
          <a:p>
            <a:pPr marL="500063" lvl="1" indent="0" eaLnBrk="1" hangingPunct="1">
              <a:buNone/>
            </a:pPr>
            <a:r>
              <a:rPr lang="en-US" sz="2700" dirty="0" smtClean="0">
                <a:latin typeface="+mj-lt"/>
              </a:rPr>
              <a:t>Sports:  </a:t>
            </a:r>
            <a:r>
              <a:rPr lang="en-US" sz="2700" dirty="0" smtClean="0">
                <a:latin typeface="+mj-lt"/>
              </a:rPr>
              <a:t>discipline,</a:t>
            </a:r>
            <a:br>
              <a:rPr lang="en-US" sz="2700" dirty="0" smtClean="0">
                <a:latin typeface="+mj-lt"/>
              </a:rPr>
            </a:br>
            <a:r>
              <a:rPr lang="en-US" sz="2700" dirty="0" smtClean="0">
                <a:latin typeface="+mj-lt"/>
              </a:rPr>
              <a:t>time </a:t>
            </a:r>
            <a:r>
              <a:rPr lang="en-US" sz="2700" dirty="0" smtClean="0">
                <a:latin typeface="+mj-lt"/>
              </a:rPr>
              <a:t>management, leadership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6889750" cy="1676400"/>
          </a:xfrm>
        </p:spPr>
        <p:txBody>
          <a:bodyPr/>
          <a:lstStyle/>
          <a:p>
            <a:pPr eaLnBrk="1" hangingPunct="1"/>
            <a:r>
              <a:rPr lang="en-US" sz="4400" dirty="0" smtClean="0"/>
              <a:t>For Further Reference…</a:t>
            </a:r>
            <a:br>
              <a:rPr lang="en-US" sz="4400" dirty="0" smtClean="0"/>
            </a:br>
            <a:r>
              <a:rPr lang="en-US" sz="4400" dirty="0" smtClean="0"/>
              <a:t>Supplemental Materials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9896" y="2471739"/>
            <a:ext cx="5821904" cy="52244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Writing Sample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References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Cover Letters (later)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457200"/>
            <a:ext cx="6607175" cy="858837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Overview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6824663" cy="7772400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sz="3200" b="1" dirty="0" smtClean="0">
                <a:latin typeface="+mj-lt"/>
              </a:rPr>
              <a:t>Part A: </a:t>
            </a:r>
            <a:r>
              <a:rPr lang="en-US" sz="3200" dirty="0" smtClean="0">
                <a:latin typeface="+mj-lt"/>
              </a:rPr>
              <a:t/>
            </a:r>
            <a:br>
              <a:rPr lang="en-US" sz="3200" dirty="0" smtClean="0">
                <a:latin typeface="+mj-lt"/>
              </a:rPr>
            </a:br>
            <a:r>
              <a:rPr lang="en-US" sz="3200" b="1" dirty="0" smtClean="0">
                <a:latin typeface="+mj-lt"/>
              </a:rPr>
              <a:t>What </a:t>
            </a:r>
            <a:r>
              <a:rPr lang="en-US" sz="3200" b="1" dirty="0" smtClean="0">
                <a:latin typeface="+mj-lt"/>
              </a:rPr>
              <a:t>is a Resume, what is it for?</a:t>
            </a:r>
          </a:p>
          <a:p>
            <a:pPr lvl="1" eaLnBrk="1" hangingPunct="1"/>
            <a:r>
              <a:rPr lang="en-US" sz="2800" dirty="0" smtClean="0">
                <a:latin typeface="+mj-lt"/>
              </a:rPr>
              <a:t>  How a Resume Functions</a:t>
            </a:r>
          </a:p>
          <a:p>
            <a:pPr marL="0" indent="0" eaLnBrk="1" hangingPunct="1">
              <a:buNone/>
            </a:pPr>
            <a:endParaRPr lang="en-US" sz="3200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sz="3200" b="1" dirty="0" smtClean="0">
                <a:latin typeface="+mj-lt"/>
              </a:rPr>
              <a:t>Part B:</a:t>
            </a:r>
            <a:r>
              <a:rPr lang="en-US" sz="3200" dirty="0" smtClean="0">
                <a:latin typeface="+mj-lt"/>
              </a:rPr>
              <a:t/>
            </a:r>
            <a:br>
              <a:rPr lang="en-US" sz="3200" dirty="0" smtClean="0">
                <a:latin typeface="+mj-lt"/>
              </a:rPr>
            </a:br>
            <a:r>
              <a:rPr lang="en-US" sz="3200" b="1" dirty="0" smtClean="0">
                <a:latin typeface="+mj-lt"/>
              </a:rPr>
              <a:t>Style </a:t>
            </a:r>
            <a:r>
              <a:rPr lang="en-US" sz="3200" b="1" dirty="0" smtClean="0">
                <a:latin typeface="+mj-lt"/>
              </a:rPr>
              <a:t>and Formatting</a:t>
            </a:r>
          </a:p>
          <a:p>
            <a:pPr lvl="1" eaLnBrk="1" hangingPunct="1"/>
            <a:r>
              <a:rPr lang="en-US" sz="2800" dirty="0" smtClean="0">
                <a:latin typeface="+mj-lt"/>
              </a:rPr>
              <a:t> Putting in the details</a:t>
            </a:r>
          </a:p>
          <a:p>
            <a:pPr marL="0" indent="0" eaLnBrk="1" hangingPunct="1">
              <a:buNone/>
            </a:pPr>
            <a:endParaRPr lang="en-US" sz="3200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sz="3200" b="1" dirty="0" smtClean="0">
                <a:latin typeface="+mj-lt"/>
              </a:rPr>
              <a:t>Part C:</a:t>
            </a:r>
            <a:r>
              <a:rPr lang="en-US" sz="3200" dirty="0" smtClean="0">
                <a:latin typeface="+mj-lt"/>
              </a:rPr>
              <a:t/>
            </a:r>
            <a:br>
              <a:rPr lang="en-US" sz="3200" dirty="0" smtClean="0">
                <a:latin typeface="+mj-lt"/>
              </a:rPr>
            </a:br>
            <a:r>
              <a:rPr lang="en-US" sz="3200" b="1" dirty="0" smtClean="0">
                <a:latin typeface="+mj-lt"/>
              </a:rPr>
              <a:t>Resume </a:t>
            </a:r>
            <a:r>
              <a:rPr lang="en-US" sz="3200" b="1" dirty="0" smtClean="0">
                <a:latin typeface="+mj-lt"/>
              </a:rPr>
              <a:t>Critiques</a:t>
            </a:r>
          </a:p>
          <a:p>
            <a:pPr marL="0" indent="0" eaLnBrk="1" hangingPunct="1">
              <a:buNone/>
            </a:pPr>
            <a:endParaRPr lang="en-US" sz="3200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sz="3200" b="1" dirty="0" smtClean="0">
                <a:latin typeface="+mj-lt"/>
              </a:rPr>
              <a:t>Question &amp; </a:t>
            </a:r>
            <a:r>
              <a:rPr lang="en-US" sz="3200" b="1" dirty="0" smtClean="0">
                <a:latin typeface="+mj-lt"/>
              </a:rPr>
              <a:t>Answer</a:t>
            </a:r>
          </a:p>
          <a:p>
            <a:pPr marL="0" indent="0" eaLnBrk="1" hangingPunct="1">
              <a:buNone/>
            </a:pPr>
            <a:endParaRPr lang="en-US" sz="3200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sz="3200" b="1" dirty="0" smtClean="0">
                <a:latin typeface="+mj-lt"/>
              </a:rPr>
              <a:t>Length </a:t>
            </a:r>
            <a:r>
              <a:rPr lang="en-US" sz="3200" b="1" dirty="0" smtClean="0">
                <a:latin typeface="+mj-lt"/>
              </a:rPr>
              <a:t>of Program:  </a:t>
            </a:r>
            <a:r>
              <a:rPr lang="en-US" sz="3200" dirty="0" smtClean="0">
                <a:latin typeface="+mj-lt"/>
              </a:rPr>
              <a:t>60 minutes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457200"/>
            <a:ext cx="6607175" cy="782637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i="1" dirty="0" smtClean="0"/>
              <a:t>Writing Sample</a:t>
            </a:r>
            <a:endParaRPr lang="en-US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295400"/>
            <a:ext cx="6605588" cy="8153400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sz="2800" dirty="0" smtClean="0">
                <a:latin typeface="+mj-lt"/>
              </a:rPr>
              <a:t>Have it </a:t>
            </a:r>
            <a:r>
              <a:rPr lang="en-US" sz="2800" dirty="0" smtClean="0">
                <a:latin typeface="+mj-lt"/>
              </a:rPr>
              <a:t>ready</a:t>
            </a:r>
          </a:p>
          <a:p>
            <a:pPr marL="0" indent="0" eaLnBrk="1" hangingPunct="1">
              <a:buNone/>
            </a:pPr>
            <a:endParaRPr lang="en-US" sz="2800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sz="2800" dirty="0" smtClean="0">
                <a:latin typeface="+mj-lt"/>
              </a:rPr>
              <a:t>Short (3-5 pp. ok); best quality (always); relevant (if possible); updated</a:t>
            </a:r>
          </a:p>
          <a:p>
            <a:pPr marL="0" indent="0" eaLnBrk="1" hangingPunct="1">
              <a:buNone/>
            </a:pPr>
            <a:endParaRPr lang="en-US" sz="2800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sz="2800" dirty="0" smtClean="0">
                <a:latin typeface="+mj-lt"/>
              </a:rPr>
              <a:t>Gives </a:t>
            </a:r>
            <a:r>
              <a:rPr lang="en-US" sz="2800" dirty="0" smtClean="0">
                <a:latin typeface="+mj-lt"/>
              </a:rPr>
              <a:t>reader a sense of how you think and analyze</a:t>
            </a:r>
          </a:p>
          <a:p>
            <a:pPr marL="0" indent="0" eaLnBrk="1" hangingPunct="1">
              <a:buNone/>
            </a:pPr>
            <a:endParaRPr lang="en-US" sz="2800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sz="2800" dirty="0" smtClean="0">
                <a:latin typeface="+mj-lt"/>
              </a:rPr>
              <a:t>Shows </a:t>
            </a:r>
            <a:r>
              <a:rPr lang="en-US" sz="2800" dirty="0" smtClean="0">
                <a:latin typeface="+mj-lt"/>
              </a:rPr>
              <a:t>if, and how effectively, you can make a point</a:t>
            </a:r>
          </a:p>
          <a:p>
            <a:pPr marL="0" indent="0" eaLnBrk="1" hangingPunct="1">
              <a:buNone/>
            </a:pPr>
            <a:endParaRPr lang="en-US" sz="2800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sz="2800" dirty="0" smtClean="0">
                <a:latin typeface="+mj-lt"/>
              </a:rPr>
              <a:t>Can </a:t>
            </a:r>
            <a:r>
              <a:rPr lang="en-US" sz="2800" dirty="0" smtClean="0">
                <a:latin typeface="+mj-lt"/>
              </a:rPr>
              <a:t>have more than one</a:t>
            </a:r>
          </a:p>
          <a:p>
            <a:pPr marL="0" indent="0" eaLnBrk="1" hangingPunct="1">
              <a:buNone/>
            </a:pPr>
            <a:endParaRPr lang="en-US" sz="2800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sz="2800" dirty="0" smtClean="0">
                <a:latin typeface="+mj-lt"/>
              </a:rPr>
              <a:t>Published </a:t>
            </a:r>
            <a:r>
              <a:rPr lang="en-US" sz="2800" dirty="0" smtClean="0">
                <a:latin typeface="+mj-lt"/>
              </a:rPr>
              <a:t>pieces</a:t>
            </a:r>
          </a:p>
          <a:p>
            <a:pPr marL="0" indent="0" eaLnBrk="1" hangingPunct="1">
              <a:buNone/>
            </a:pPr>
            <a:endParaRPr lang="en-US" sz="2800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sz="2800" dirty="0" smtClean="0">
                <a:latin typeface="+mj-lt"/>
              </a:rPr>
              <a:t>1L </a:t>
            </a:r>
            <a:r>
              <a:rPr lang="en-US" sz="2800" dirty="0" smtClean="0">
                <a:latin typeface="+mj-lt"/>
              </a:rPr>
              <a:t>R &amp; </a:t>
            </a:r>
            <a:r>
              <a:rPr lang="en-US" sz="2800" dirty="0" smtClean="0"/>
              <a:t>W assignment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82613" y="665163"/>
            <a:ext cx="6607175" cy="630237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Example -- </a:t>
            </a:r>
            <a:r>
              <a:rPr lang="en-US" sz="4400" i="1" dirty="0" smtClean="0"/>
              <a:t>References</a:t>
            </a:r>
            <a:endParaRPr lang="en-US" sz="4400" dirty="0" smtClean="0"/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47700" y="1600200"/>
            <a:ext cx="6605588" cy="6799263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“References Available on Request” is fine, but not </a:t>
            </a:r>
            <a:r>
              <a:rPr lang="en-US" dirty="0" smtClean="0">
                <a:latin typeface="+mj-lt"/>
              </a:rPr>
              <a:t>required</a:t>
            </a:r>
            <a:br>
              <a:rPr lang="en-US" dirty="0" smtClean="0">
                <a:latin typeface="+mj-lt"/>
              </a:rPr>
            </a:b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Use separate page for references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How </a:t>
            </a:r>
            <a:r>
              <a:rPr lang="en-US" dirty="0" smtClean="0">
                <a:latin typeface="+mj-lt"/>
              </a:rPr>
              <a:t>many:  3-5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Contact </a:t>
            </a:r>
            <a:r>
              <a:rPr lang="en-US" dirty="0" smtClean="0">
                <a:latin typeface="+mj-lt"/>
              </a:rPr>
              <a:t>info only!</a:t>
            </a:r>
          </a:p>
          <a:p>
            <a:pPr lvl="1" eaLnBrk="1" hangingPunct="1"/>
            <a:r>
              <a:rPr lang="en-US" dirty="0" smtClean="0">
                <a:latin typeface="+mj-lt"/>
              </a:rPr>
              <a:t>Name, Title, </a:t>
            </a:r>
            <a:r>
              <a:rPr lang="en-US" dirty="0" smtClean="0">
                <a:latin typeface="+mj-lt"/>
              </a:rPr>
              <a:t>Address,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Phone</a:t>
            </a:r>
            <a:r>
              <a:rPr lang="en-US" dirty="0" smtClean="0">
                <a:latin typeface="+mj-lt"/>
              </a:rPr>
              <a:t>, </a:t>
            </a:r>
            <a:r>
              <a:rPr lang="en-US" dirty="0" smtClean="0">
                <a:latin typeface="+mj-lt"/>
              </a:rPr>
              <a:t>Email</a:t>
            </a:r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685800"/>
            <a:ext cx="6607175" cy="706437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References -- to list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676400"/>
            <a:ext cx="6605588" cy="6723063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List (name, title, business address, telephone number, email</a:t>
            </a:r>
            <a:r>
              <a:rPr lang="en-US" dirty="0" smtClean="0">
                <a:latin typeface="+mj-lt"/>
              </a:rPr>
              <a:t>)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lvl="1" eaLnBrk="1" hangingPunct="1"/>
            <a:r>
              <a:rPr lang="en-US" dirty="0" smtClean="0">
                <a:latin typeface="+mj-lt"/>
              </a:rPr>
              <a:t>“Bell ringers” </a:t>
            </a:r>
            <a:r>
              <a:rPr lang="en-US" dirty="0" smtClean="0">
                <a:latin typeface="+mj-lt"/>
              </a:rPr>
              <a:t>or known to prospective </a:t>
            </a:r>
            <a:r>
              <a:rPr lang="en-US" dirty="0" smtClean="0">
                <a:latin typeface="+mj-lt"/>
              </a:rPr>
              <a:t>reader</a:t>
            </a:r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685800"/>
            <a:ext cx="6607175" cy="706437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References -- whom to list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600200"/>
            <a:ext cx="6605588" cy="6799263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Lawyers like to talk to lawyers:  attorneys, judges, </a:t>
            </a:r>
            <a:r>
              <a:rPr lang="en-US" dirty="0" smtClean="0">
                <a:latin typeface="+mj-lt"/>
              </a:rPr>
              <a:t>faculty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(Research </a:t>
            </a:r>
            <a:r>
              <a:rPr lang="en-US" dirty="0" smtClean="0">
                <a:latin typeface="+mj-lt"/>
              </a:rPr>
              <a:t>and Writing faculty</a:t>
            </a:r>
            <a:r>
              <a:rPr lang="en-US" dirty="0" smtClean="0">
                <a:latin typeface="+mj-lt"/>
              </a:rPr>
              <a:t>)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Employers, pre-law faculty: 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people </a:t>
            </a:r>
            <a:r>
              <a:rPr lang="en-US" dirty="0" smtClean="0">
                <a:latin typeface="+mj-lt"/>
              </a:rPr>
              <a:t>who REALLY know </a:t>
            </a:r>
            <a:r>
              <a:rPr lang="en-US" dirty="0" smtClean="0">
                <a:latin typeface="+mj-lt"/>
              </a:rPr>
              <a:t>you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Personal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82613" y="685800"/>
            <a:ext cx="6607175" cy="706437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References -- check</a:t>
            </a:r>
          </a:p>
        </p:txBody>
      </p:sp>
      <p:sp>
        <p:nvSpPr>
          <p:cNvPr id="471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47700" y="1524000"/>
            <a:ext cx="6605588" cy="6875463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Contact your references first</a:t>
            </a:r>
            <a:r>
              <a:rPr lang="en-US" dirty="0" smtClean="0">
                <a:latin typeface="+mj-lt"/>
              </a:rPr>
              <a:t>: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lvl="1" eaLnBrk="1" hangingPunct="1"/>
            <a:r>
              <a:rPr lang="en-US" dirty="0" smtClean="0">
                <a:latin typeface="+mj-lt"/>
              </a:rPr>
              <a:t>Permission to use their name</a:t>
            </a:r>
          </a:p>
          <a:p>
            <a:pPr lvl="1" eaLnBrk="1" hangingPunct="1"/>
            <a:r>
              <a:rPr lang="en-US" dirty="0" smtClean="0">
                <a:latin typeface="+mj-lt"/>
              </a:rPr>
              <a:t>Remind them:  be sure they know who you are and what you did</a:t>
            </a:r>
          </a:p>
          <a:p>
            <a:pPr lvl="1" eaLnBrk="1" hangingPunct="1"/>
            <a:r>
              <a:rPr lang="en-US" dirty="0" smtClean="0">
                <a:latin typeface="+mj-lt"/>
              </a:rPr>
              <a:t>Be sure they will be enthusiastic references</a:t>
            </a:r>
          </a:p>
          <a:p>
            <a:pPr lvl="1" eaLnBrk="1" hangingPunct="1"/>
            <a:r>
              <a:rPr lang="en-US" dirty="0" smtClean="0">
                <a:latin typeface="+mj-lt"/>
              </a:rPr>
              <a:t>Prompt them on what you would like them to say; draft the letter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82613" y="685800"/>
            <a:ext cx="6607175" cy="630237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Summary</a:t>
            </a:r>
          </a:p>
        </p:txBody>
      </p:sp>
      <p:sp>
        <p:nvSpPr>
          <p:cNvPr id="481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47700" y="1524000"/>
            <a:ext cx="6605588" cy="6875463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Perspective on the process:  overview and an </a:t>
            </a:r>
            <a:r>
              <a:rPr lang="en-US" dirty="0" smtClean="0">
                <a:latin typeface="+mj-lt"/>
              </a:rPr>
              <a:t>example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Draft your resume </a:t>
            </a:r>
            <a:r>
              <a:rPr lang="en-US" dirty="0" smtClean="0">
                <a:latin typeface="+mj-lt"/>
              </a:rPr>
              <a:t>and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bring </a:t>
            </a:r>
            <a:r>
              <a:rPr lang="en-US" dirty="0" smtClean="0">
                <a:latin typeface="+mj-lt"/>
              </a:rPr>
              <a:t>it in for review</a:t>
            </a:r>
          </a:p>
          <a:p>
            <a:pPr lvl="1" eaLnBrk="1" hangingPunct="1"/>
            <a:r>
              <a:rPr lang="en-US" dirty="0" smtClean="0">
                <a:latin typeface="+mj-lt"/>
              </a:rPr>
              <a:t>Long is OK.  Easier to cut out than to figure out what is missing</a:t>
            </a:r>
          </a:p>
          <a:p>
            <a:pPr lvl="1" eaLnBrk="1" hangingPunct="1"/>
            <a:r>
              <a:rPr lang="en-US" dirty="0" smtClean="0">
                <a:latin typeface="+mj-lt"/>
              </a:rPr>
              <a:t>Set up an appointment to have your cover letter and resume reviewed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609600"/>
            <a:ext cx="6607175" cy="1392237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Where to get more information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9121" tIns="48691" rIns="99121" bIns="48691"/>
          <a:lstStyle/>
          <a:p>
            <a:pPr marL="0" indent="0" eaLnBrk="1" hangingPunct="1">
              <a:buNone/>
            </a:pPr>
            <a:r>
              <a:rPr lang="en-US" dirty="0" smtClean="0">
                <a:latin typeface="+mj-lt"/>
              </a:rPr>
              <a:t>Alumni lists, BAMP lists, books, articles, electronic </a:t>
            </a:r>
            <a:r>
              <a:rPr lang="en-US" dirty="0" smtClean="0">
                <a:latin typeface="+mj-lt"/>
              </a:rPr>
              <a:t>sources</a:t>
            </a:r>
          </a:p>
          <a:p>
            <a:pPr marL="0" indent="0" eaLnBrk="1" hangingPunct="1">
              <a:buNone/>
            </a:pPr>
            <a:endParaRPr lang="en-US" dirty="0" smtClean="0">
              <a:latin typeface="+mj-lt"/>
            </a:endParaRPr>
          </a:p>
          <a:p>
            <a:pPr lvl="1" eaLnBrk="1" hangingPunct="1"/>
            <a:r>
              <a:rPr lang="en-US" dirty="0" smtClean="0">
                <a:latin typeface="+mj-lt"/>
              </a:rPr>
              <a:t>See Bibliography</a:t>
            </a:r>
          </a:p>
          <a:p>
            <a:pPr lvl="1" eaLnBrk="1" hangingPunct="1"/>
            <a:r>
              <a:rPr lang="en-US" dirty="0" smtClean="0">
                <a:latin typeface="+mj-lt"/>
              </a:rPr>
              <a:t>Dawn </a:t>
            </a:r>
            <a:r>
              <a:rPr lang="en-US" dirty="0" err="1" smtClean="0">
                <a:latin typeface="+mj-lt"/>
              </a:rPr>
              <a:t>Skopinski</a:t>
            </a:r>
            <a:r>
              <a:rPr lang="en-US" dirty="0" smtClean="0">
                <a:latin typeface="+mj-lt"/>
              </a:rPr>
              <a:t> (Room 610)</a:t>
            </a:r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2036763"/>
            <a:ext cx="6607175" cy="706437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dirty="0" smtClean="0"/>
              <a:t>GOOD LUCK!!</a:t>
            </a:r>
          </a:p>
        </p:txBody>
      </p:sp>
      <p:pic>
        <p:nvPicPr>
          <p:cNvPr id="50179" name="Picture 4" descr="AG00280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687763"/>
            <a:ext cx="3922713" cy="363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1"/>
            <a:ext cx="7162799" cy="1447800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Part A:</a:t>
            </a:r>
            <a:br>
              <a:rPr lang="en-US" sz="4400" dirty="0" smtClean="0"/>
            </a:br>
            <a:r>
              <a:rPr lang="en-US" sz="4400" dirty="0" smtClean="0"/>
              <a:t>How the Resume Functions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2057400"/>
            <a:ext cx="6605588" cy="6900862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1. </a:t>
            </a:r>
            <a:r>
              <a:rPr lang="en-US" sz="3100" b="1" dirty="0" smtClean="0">
                <a:latin typeface="+mj-lt"/>
              </a:rPr>
              <a:t>Advertisement!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Employer’s First Impression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Helps you get the interview.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7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2. </a:t>
            </a:r>
            <a:r>
              <a:rPr lang="en-US" sz="3100" b="1" dirty="0" smtClean="0">
                <a:latin typeface="+mj-lt"/>
              </a:rPr>
              <a:t>Interview Material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reference your skills and achievements during the interview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Control the process!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7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3. </a:t>
            </a:r>
            <a:r>
              <a:rPr lang="en-US" sz="3100" b="1" dirty="0" smtClean="0">
                <a:latin typeface="+mj-lt"/>
              </a:rPr>
              <a:t>Calling Card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Reminder of who you 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Serves as a way for the interviewer to remember you </a:t>
            </a:r>
            <a:r>
              <a:rPr lang="en-US" sz="2700" dirty="0" smtClean="0">
                <a:latin typeface="+mj-lt"/>
              </a:rPr>
              <a:t>LATER</a:t>
            </a:r>
            <a:endParaRPr lang="en-US" sz="2700" dirty="0" smtClean="0">
              <a:latin typeface="+mj-lt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304800"/>
            <a:ext cx="6607175" cy="2133600"/>
          </a:xfrm>
        </p:spPr>
        <p:txBody>
          <a:bodyPr/>
          <a:lstStyle/>
          <a:p>
            <a:pPr eaLnBrk="1" hangingPunct="1"/>
            <a:r>
              <a:rPr lang="en-US" sz="4400" dirty="0" smtClean="0"/>
              <a:t>First Function:</a:t>
            </a:r>
            <a:br>
              <a:rPr lang="en-US" sz="4400" dirty="0" smtClean="0"/>
            </a:br>
            <a:r>
              <a:rPr lang="en-US" sz="4400" dirty="0" smtClean="0"/>
              <a:t>First Impressions,</a:t>
            </a:r>
            <a:br>
              <a:rPr lang="en-US" sz="4400" dirty="0" smtClean="0"/>
            </a:br>
            <a:r>
              <a:rPr lang="en-US" sz="4400" dirty="0" smtClean="0"/>
              <a:t>Resume as Advertisement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667000"/>
            <a:ext cx="7162799" cy="69865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First </a:t>
            </a:r>
            <a:r>
              <a:rPr lang="en-US" sz="3100" dirty="0" smtClean="0">
                <a:latin typeface="+mj-lt"/>
              </a:rPr>
              <a:t>Function - </a:t>
            </a:r>
            <a:r>
              <a:rPr lang="en-US" sz="3100" b="1" dirty="0" smtClean="0">
                <a:latin typeface="+mj-lt"/>
              </a:rPr>
              <a:t>Get </a:t>
            </a:r>
            <a:r>
              <a:rPr lang="en-US" sz="3100" b="1" dirty="0" smtClean="0">
                <a:latin typeface="+mj-lt"/>
              </a:rPr>
              <a:t>their attention</a:t>
            </a:r>
            <a:r>
              <a:rPr lang="en-US" sz="3100" b="1" dirty="0" smtClean="0">
                <a:latin typeface="+mj-lt"/>
              </a:rPr>
              <a:t>!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Next time you watch TV, notice the ads!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Know the </a:t>
            </a:r>
            <a:r>
              <a:rPr lang="en-US" sz="2700" dirty="0" smtClean="0">
                <a:latin typeface="+mj-lt"/>
              </a:rPr>
              <a:t>product</a:t>
            </a:r>
            <a:endParaRPr lang="en-US" sz="2700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Hit highlights of the product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Know the audience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Catch their attention!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Example</a:t>
            </a:r>
            <a:r>
              <a:rPr lang="en-US" sz="3100" dirty="0" smtClean="0">
                <a:latin typeface="+mj-lt"/>
              </a:rPr>
              <a:t>: McDonalds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Different ads highlighting different products to different audiences.  Happy Meals to </a:t>
            </a:r>
            <a:r>
              <a:rPr lang="en-US" sz="2700" dirty="0" smtClean="0">
                <a:latin typeface="+mj-lt"/>
              </a:rPr>
              <a:t>kids</a:t>
            </a:r>
            <a:r>
              <a:rPr lang="en-US" sz="2700" dirty="0" smtClean="0">
                <a:latin typeface="+mj-lt"/>
              </a:rPr>
              <a:t>, Big Macs to </a:t>
            </a:r>
            <a:r>
              <a:rPr lang="en-US" sz="2700" dirty="0" smtClean="0">
                <a:latin typeface="+mj-lt"/>
              </a:rPr>
              <a:t>adults</a:t>
            </a:r>
            <a:r>
              <a:rPr lang="en-US" sz="2700" dirty="0" smtClean="0">
                <a:latin typeface="+mj-lt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Make </a:t>
            </a:r>
            <a:r>
              <a:rPr lang="en-US" sz="3100" dirty="0" smtClean="0">
                <a:latin typeface="+mj-lt"/>
              </a:rPr>
              <a:t>the reader hungry for more!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100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074"/>
          <p:cNvSpPr>
            <a:spLocks noGrp="1" noChangeArrowheads="1"/>
          </p:cNvSpPr>
          <p:nvPr>
            <p:ph type="title"/>
          </p:nvPr>
        </p:nvSpPr>
        <p:spPr>
          <a:xfrm>
            <a:off x="582613" y="304800"/>
            <a:ext cx="6607175" cy="1574800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Advertisement 1:Know the Product—You!</a:t>
            </a:r>
          </a:p>
        </p:txBody>
      </p:sp>
      <p:sp>
        <p:nvSpPr>
          <p:cNvPr id="14339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228600" y="2471738"/>
            <a:ext cx="7315200" cy="7129462"/>
          </a:xfrm>
          <a:noFill/>
        </p:spPr>
        <p:txBody>
          <a:bodyPr lIns="99121" tIns="48691" rIns="99121" bIns="48691"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More </a:t>
            </a:r>
            <a:r>
              <a:rPr lang="en-US" sz="3100" dirty="0" smtClean="0">
                <a:latin typeface="+mj-lt"/>
              </a:rPr>
              <a:t>Self-Assessment - know </a:t>
            </a:r>
            <a:r>
              <a:rPr lang="en-US" sz="3100" dirty="0" smtClean="0">
                <a:latin typeface="+mj-lt"/>
              </a:rPr>
              <a:t>“thyself”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Pick </a:t>
            </a:r>
            <a:r>
              <a:rPr lang="en-US" sz="3100" dirty="0" smtClean="0">
                <a:latin typeface="+mj-lt"/>
              </a:rPr>
              <a:t>out your best selling points.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Are you Prius or an Escalade? Both are </a:t>
            </a:r>
            <a:r>
              <a:rPr lang="en-US" sz="2700" dirty="0" smtClean="0">
                <a:latin typeface="+mj-lt"/>
              </a:rPr>
              <a:t>popular </a:t>
            </a:r>
            <a:r>
              <a:rPr lang="en-US" sz="2700" dirty="0" smtClean="0">
                <a:latin typeface="+mj-lt"/>
              </a:rPr>
              <a:t>cars, but appeal to very different buyers.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Evaluate </a:t>
            </a:r>
            <a:r>
              <a:rPr lang="en-US" sz="3100" dirty="0" smtClean="0">
                <a:latin typeface="+mj-lt"/>
              </a:rPr>
              <a:t>yourself with Objectivity/Distance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 Identify your weak </a:t>
            </a:r>
            <a:r>
              <a:rPr lang="en-US" sz="2700" dirty="0" smtClean="0">
                <a:latin typeface="+mj-lt"/>
              </a:rPr>
              <a:t>points</a:t>
            </a:r>
            <a:br>
              <a:rPr lang="en-US" sz="2700" dirty="0" smtClean="0">
                <a:latin typeface="+mj-lt"/>
              </a:rPr>
            </a:br>
            <a:r>
              <a:rPr lang="en-US" sz="2700" dirty="0" smtClean="0">
                <a:latin typeface="+mj-lt"/>
              </a:rPr>
              <a:t> (avoid </a:t>
            </a:r>
            <a:r>
              <a:rPr lang="en-US" sz="2700" dirty="0" smtClean="0">
                <a:latin typeface="+mj-lt"/>
              </a:rPr>
              <a:t>“spin,” prepare to answer)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 Bring out your </a:t>
            </a:r>
            <a:r>
              <a:rPr lang="en-US" sz="2700" dirty="0" smtClean="0">
                <a:latin typeface="+mj-lt"/>
              </a:rPr>
              <a:t>best and </a:t>
            </a:r>
            <a:r>
              <a:rPr lang="en-US" sz="2700" dirty="0" smtClean="0">
                <a:latin typeface="+mj-lt"/>
              </a:rPr>
              <a:t>relevant credentials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Make </a:t>
            </a:r>
            <a:r>
              <a:rPr lang="en-US" sz="3100" dirty="0" smtClean="0">
                <a:latin typeface="+mj-lt"/>
              </a:rPr>
              <a:t>others a part of the </a:t>
            </a:r>
            <a:r>
              <a:rPr lang="en-US" sz="3100" dirty="0" smtClean="0">
                <a:latin typeface="+mj-lt"/>
              </a:rPr>
              <a:t>process</a:t>
            </a:r>
            <a:endParaRPr lang="en-US" sz="3100" dirty="0" smtClean="0">
              <a:latin typeface="+mj-lt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457200"/>
            <a:ext cx="6607175" cy="1676400"/>
          </a:xfrm>
          <a:noFill/>
        </p:spPr>
        <p:txBody>
          <a:bodyPr lIns="99121" tIns="48691" rIns="99121" bIns="48691" anchor="b"/>
          <a:lstStyle/>
          <a:p>
            <a:pPr eaLnBrk="1" hangingPunct="1"/>
            <a:r>
              <a:rPr lang="en-US" sz="4400" dirty="0" smtClean="0"/>
              <a:t>Advertisement 2:Know your Audience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9121" tIns="48691" rIns="99121" bIns="48691"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Define your target audience.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1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100" dirty="0" smtClean="0">
                <a:latin typeface="+mj-lt"/>
              </a:rPr>
              <a:t>Put </a:t>
            </a:r>
            <a:r>
              <a:rPr lang="en-US" sz="3100" dirty="0" smtClean="0">
                <a:latin typeface="+mj-lt"/>
              </a:rPr>
              <a:t>yourself in the employer’s shoes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Who is reading your resume?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What is their practice all about?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What do they need in a candidate?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What is the employer looking for in a candidate (experiences? </a:t>
            </a:r>
            <a:r>
              <a:rPr lang="en-US" sz="2700" dirty="0" smtClean="0">
                <a:latin typeface="+mj-lt"/>
              </a:rPr>
              <a:t/>
            </a:r>
            <a:br>
              <a:rPr lang="en-US" sz="2700" dirty="0" smtClean="0">
                <a:latin typeface="+mj-lt"/>
              </a:rPr>
            </a:br>
            <a:r>
              <a:rPr lang="en-US" sz="2700" dirty="0" smtClean="0">
                <a:latin typeface="+mj-lt"/>
              </a:rPr>
              <a:t>ties [</a:t>
            </a:r>
            <a:r>
              <a:rPr lang="en-US" sz="2700" dirty="0" smtClean="0">
                <a:latin typeface="+mj-lt"/>
              </a:rPr>
              <a:t>e.g., geographic, personal]? grades? courses? commitment? interest?)  Bring them out.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700" dirty="0" smtClean="0">
                <a:latin typeface="+mj-lt"/>
              </a:rPr>
              <a:t>Research, </a:t>
            </a:r>
            <a:r>
              <a:rPr lang="en-US" sz="2700" dirty="0" smtClean="0">
                <a:latin typeface="+mj-lt"/>
              </a:rPr>
              <a:t>network</a:t>
            </a:r>
            <a:endParaRPr lang="en-US" sz="2700" dirty="0" smtClean="0">
              <a:latin typeface="+mj-lt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607175" cy="1676400"/>
          </a:xfrm>
        </p:spPr>
        <p:txBody>
          <a:bodyPr/>
          <a:lstStyle/>
          <a:p>
            <a:pPr eaLnBrk="1" hangingPunct="1"/>
            <a:r>
              <a:rPr lang="en-US" sz="4400" dirty="0" smtClean="0"/>
              <a:t>Home Sales Example:</a:t>
            </a:r>
            <a:br>
              <a:rPr lang="en-US" sz="4400" dirty="0" smtClean="0"/>
            </a:br>
            <a:r>
              <a:rPr lang="en-US" sz="4400" dirty="0" smtClean="0"/>
              <a:t>How to use words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2209800"/>
            <a:ext cx="6589713" cy="7620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 smtClean="0">
                <a:latin typeface="+mj-lt"/>
              </a:rPr>
              <a:t>The </a:t>
            </a:r>
            <a:r>
              <a:rPr lang="en-US" sz="2400" dirty="0" smtClean="0">
                <a:latin typeface="+mj-lt"/>
              </a:rPr>
              <a:t>premise: Real estate agents use certain words to describe houses for sale that may hint to other sellers’ agents that a house might sell for less than advertised</a:t>
            </a:r>
            <a:r>
              <a:rPr lang="en-US" sz="2400" dirty="0" smtClean="0">
                <a:latin typeface="+mj-lt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 smtClean="0">
                <a:latin typeface="+mj-lt"/>
              </a:rPr>
              <a:t>Five of the following ten words hint at a possible defect or drawback to a house, while the other five indicate a more saleable quality.  Which are which?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100" dirty="0" smtClean="0"/>
              <a:t>  </a:t>
            </a:r>
          </a:p>
          <a:p>
            <a:pPr eaLnBrk="1" hangingPunct="1">
              <a:lnSpc>
                <a:spcPct val="90000"/>
              </a:lnSpc>
            </a:pPr>
            <a:endParaRPr lang="en-US" sz="1300" dirty="0" smtClean="0"/>
          </a:p>
          <a:p>
            <a:pPr eaLnBrk="1" hangingPunct="1">
              <a:lnSpc>
                <a:spcPct val="90000"/>
              </a:lnSpc>
            </a:pPr>
            <a:endParaRPr lang="en-US" sz="1300" dirty="0" smtClean="0"/>
          </a:p>
          <a:p>
            <a:pPr eaLnBrk="1" hangingPunct="1">
              <a:lnSpc>
                <a:spcPct val="90000"/>
              </a:lnSpc>
            </a:pPr>
            <a:endParaRPr lang="en-US" sz="1300" dirty="0" smtClean="0"/>
          </a:p>
          <a:p>
            <a:pPr eaLnBrk="1" hangingPunct="1">
              <a:lnSpc>
                <a:spcPct val="90000"/>
              </a:lnSpc>
            </a:pPr>
            <a:endParaRPr lang="en-US" sz="1300" dirty="0" smtClean="0"/>
          </a:p>
          <a:p>
            <a:pPr eaLnBrk="1" hangingPunct="1">
              <a:lnSpc>
                <a:spcPct val="90000"/>
              </a:lnSpc>
            </a:pPr>
            <a:endParaRPr lang="en-US" sz="1300" dirty="0" smtClean="0"/>
          </a:p>
          <a:p>
            <a:pPr eaLnBrk="1" hangingPunct="1">
              <a:lnSpc>
                <a:spcPct val="90000"/>
              </a:lnSpc>
            </a:pPr>
            <a:endParaRPr lang="en-US" sz="1300" dirty="0" smtClean="0"/>
          </a:p>
          <a:p>
            <a:pPr eaLnBrk="1" hangingPunct="1">
              <a:lnSpc>
                <a:spcPct val="90000"/>
              </a:lnSpc>
            </a:pPr>
            <a:endParaRPr lang="en-US" sz="1300" dirty="0" smtClean="0"/>
          </a:p>
          <a:p>
            <a:pPr eaLnBrk="1" hangingPunct="1">
              <a:lnSpc>
                <a:spcPct val="90000"/>
              </a:lnSpc>
            </a:pPr>
            <a:endParaRPr lang="en-US" sz="1300" dirty="0" smtClean="0"/>
          </a:p>
          <a:p>
            <a:pPr eaLnBrk="1" hangingPunct="1">
              <a:lnSpc>
                <a:spcPct val="90000"/>
              </a:lnSpc>
            </a:pPr>
            <a:endParaRPr lang="en-US" sz="1300" dirty="0" smtClean="0"/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n-US" sz="1800" b="1" i="1" dirty="0">
                <a:latin typeface="Verdana" pitchFamily="34" charset="0"/>
              </a:rPr>
              <a:t/>
            </a:r>
            <a:br>
              <a:rPr lang="en-US" sz="1800" b="1" i="1" dirty="0">
                <a:latin typeface="Verdana" pitchFamily="34" charset="0"/>
              </a:rPr>
            </a:br>
            <a:r>
              <a:rPr lang="en-US" sz="1400" b="1" i="1" dirty="0" err="1" smtClean="0">
                <a:latin typeface="Verdana" pitchFamily="34" charset="0"/>
              </a:rPr>
              <a:t>Freakonomics</a:t>
            </a:r>
            <a:r>
              <a:rPr lang="en-US" sz="1400" b="1" i="1" dirty="0" smtClean="0">
                <a:latin typeface="Verdana" pitchFamily="34" charset="0"/>
              </a:rPr>
              <a:t> </a:t>
            </a:r>
            <a:r>
              <a:rPr lang="en-US" sz="1400" b="1" i="1" dirty="0">
                <a:latin typeface="Verdana" pitchFamily="34" charset="0"/>
              </a:rPr>
              <a:t>: A Rogue Economist Explores the Hidden Side </a:t>
            </a:r>
            <a:r>
              <a:rPr lang="en-US" sz="1400" b="1" i="1" dirty="0" smtClean="0">
                <a:latin typeface="Verdana" pitchFamily="34" charset="0"/>
              </a:rPr>
              <a:t>of Everything</a:t>
            </a:r>
            <a:r>
              <a:rPr lang="en-US" sz="1400" dirty="0">
                <a:latin typeface="Verdana" pitchFamily="34" charset="0"/>
              </a:rPr>
              <a:t>, by Steven d. Levitt, Stephen J. </a:t>
            </a:r>
            <a:r>
              <a:rPr lang="en-US" sz="1400" dirty="0" err="1">
                <a:latin typeface="Verdana" pitchFamily="34" charset="0"/>
              </a:rPr>
              <a:t>Dubner</a:t>
            </a:r>
            <a:r>
              <a:rPr lang="en-US" sz="1400" dirty="0">
                <a:latin typeface="Verdana" pitchFamily="34" charset="0"/>
              </a:rPr>
              <a:t>, 2005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0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 smtClean="0">
                <a:latin typeface="+mj-lt"/>
              </a:rPr>
              <a:t>What </a:t>
            </a:r>
            <a:r>
              <a:rPr lang="en-US" sz="2400" dirty="0" smtClean="0">
                <a:latin typeface="+mj-lt"/>
              </a:rPr>
              <a:t>do the five “good” terms have in common</a:t>
            </a:r>
            <a:r>
              <a:rPr lang="en-US" sz="2400" dirty="0" smtClean="0">
                <a:latin typeface="+mj-lt"/>
              </a:rPr>
              <a:t>?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249894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056197"/>
              </p:ext>
            </p:extLst>
          </p:nvPr>
        </p:nvGraphicFramePr>
        <p:xfrm>
          <a:off x="1295400" y="5334000"/>
          <a:ext cx="5181600" cy="2500616"/>
        </p:xfrm>
        <a:graphic>
          <a:graphicData uri="http://schemas.openxmlformats.org/drawingml/2006/table">
            <a:tbl>
              <a:tblPr/>
              <a:tblGrid>
                <a:gridCol w="2592388"/>
                <a:gridCol w="2589212"/>
              </a:tblGrid>
              <a:tr h="419100">
                <a:tc>
                  <a:txBody>
                    <a:bodyPr/>
                    <a:lstStyle/>
                    <a:p>
                      <a:pPr marL="0" marR="0" lvl="0" indent="0" algn="l" defTabSz="1001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Fantastic</a:t>
                      </a:r>
                    </a:p>
                  </a:txBody>
                  <a:tcPr marL="100163" marR="100163" marT="50082" marB="5008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1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Granite</a:t>
                      </a:r>
                    </a:p>
                  </a:txBody>
                  <a:tcPr marL="100163" marR="100163" marT="50082" marB="500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1001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Maple</a:t>
                      </a:r>
                    </a:p>
                  </a:txBody>
                  <a:tcPr marL="100163" marR="100163" marT="50082" marB="5008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1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Charming</a:t>
                      </a:r>
                    </a:p>
                  </a:txBody>
                  <a:tcPr marL="100163" marR="100163" marT="50082" marB="500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1001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Great Neighborhood</a:t>
                      </a:r>
                    </a:p>
                  </a:txBody>
                  <a:tcPr marL="100163" marR="100163" marT="50082" marB="5008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1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Gourmet</a:t>
                      </a:r>
                    </a:p>
                  </a:txBody>
                  <a:tcPr marL="100163" marR="100163" marT="50082" marB="500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1001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State-of-the Art</a:t>
                      </a:r>
                    </a:p>
                  </a:txBody>
                  <a:tcPr marL="100163" marR="100163" marT="50082" marB="5008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1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Spacious</a:t>
                      </a:r>
                    </a:p>
                  </a:txBody>
                  <a:tcPr marL="100163" marR="100163" marT="50082" marB="500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1001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Corian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100163" marR="100163" marT="50082" marB="5008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1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Anything with a “!”</a:t>
                      </a:r>
                    </a:p>
                  </a:txBody>
                  <a:tcPr marL="100163" marR="100163" marT="50082" marB="500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croll-Quill1">
  <a:themeElements>
    <a:clrScheme name="Scroll-Quill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croll-Quill1">
      <a:majorFont>
        <a:latin typeface="Times New Roman"/>
        <a:ea typeface=""/>
        <a:cs typeface=""/>
      </a:majorFont>
      <a:minorFont>
        <a:latin typeface="Arial Rounded MT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croll-Quill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roll-Quill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roll-Quill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roll-Quill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roll-Quill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roll-Quill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roll-Quill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Data\Microsoft\Templates\Scroll-Quill1.pot</Template>
  <TotalTime>46318703</TotalTime>
  <Pages>58</Pages>
  <Words>3189</Words>
  <Application>Microsoft Office PowerPoint</Application>
  <PresentationFormat>Custom</PresentationFormat>
  <Paragraphs>557</Paragraphs>
  <Slides>47</Slides>
  <Notes>37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50" baseType="lpstr">
      <vt:lpstr>Scroll-Quill1</vt:lpstr>
      <vt:lpstr>Clip</vt:lpstr>
      <vt:lpstr>Document</vt:lpstr>
      <vt:lpstr>You’re Your First Client!  THE LAW RESUME: Making a case for yourself</vt:lpstr>
      <vt:lpstr>The People</vt:lpstr>
      <vt:lpstr>The Place</vt:lpstr>
      <vt:lpstr>Overview</vt:lpstr>
      <vt:lpstr>Part A: How the Resume Functions</vt:lpstr>
      <vt:lpstr>First Function: First Impressions, Resume as Advertisement</vt:lpstr>
      <vt:lpstr>Advertisement 1:Know the Product—You!</vt:lpstr>
      <vt:lpstr>Advertisement 2:Know your Audience</vt:lpstr>
      <vt:lpstr>Home Sales Example: How to use words</vt:lpstr>
      <vt:lpstr>The Secret About Lawyers.</vt:lpstr>
      <vt:lpstr>Advertisement 3: Design to catch their attention! Be clear and memorable</vt:lpstr>
      <vt:lpstr>Second Function: Interview Material</vt:lpstr>
      <vt:lpstr>Interview Material: Accuracy, Trust and Thoroughness</vt:lpstr>
      <vt:lpstr>Third Function: Calling Card Remember me?</vt:lpstr>
      <vt:lpstr>Part B: Style &amp; Formatting </vt:lpstr>
      <vt:lpstr>PowerPoint Presentation</vt:lpstr>
      <vt:lpstr>PowerPoint Presentation</vt:lpstr>
      <vt:lpstr>PowerPoint Presentation</vt:lpstr>
      <vt:lpstr>PowerPoint Presentation</vt:lpstr>
      <vt:lpstr>Number of pages</vt:lpstr>
      <vt:lpstr>Clarity</vt:lpstr>
      <vt:lpstr>Eye appeal</vt:lpstr>
      <vt:lpstr>From the top down (1):  Heading</vt:lpstr>
      <vt:lpstr>From the top down (2): Personal  Info</vt:lpstr>
      <vt:lpstr>From the top down (3): Objective</vt:lpstr>
      <vt:lpstr>From the top down (4): Education</vt:lpstr>
      <vt:lpstr>Education –  Degree Information</vt:lpstr>
      <vt:lpstr>Education (cont’d) -- Achievements</vt:lpstr>
      <vt:lpstr>Estimated Rank Calculations</vt:lpstr>
      <vt:lpstr>Reminders and Phrasing</vt:lpstr>
      <vt:lpstr>From the top down (5): Experience</vt:lpstr>
      <vt:lpstr>Experience -- Details</vt:lpstr>
      <vt:lpstr>Experience -- Dates</vt:lpstr>
      <vt:lpstr>Nothing to Write ?</vt:lpstr>
      <vt:lpstr>Experience –  Job Description</vt:lpstr>
      <vt:lpstr>Experience (continued)</vt:lpstr>
      <vt:lpstr>From the top down (6): Other Headings</vt:lpstr>
      <vt:lpstr>Examples of Other Skills/Interests</vt:lpstr>
      <vt:lpstr>For Further Reference… Supplemental Materials</vt:lpstr>
      <vt:lpstr>Writing Sample</vt:lpstr>
      <vt:lpstr>Example -- References</vt:lpstr>
      <vt:lpstr>References -- to list</vt:lpstr>
      <vt:lpstr>References -- whom to list</vt:lpstr>
      <vt:lpstr>References -- check</vt:lpstr>
      <vt:lpstr>Summary</vt:lpstr>
      <vt:lpstr>Where to get more information</vt:lpstr>
      <vt:lpstr>GOOD LUCK!!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LAW RESUME</dc:title>
  <dc:subject>Resume Lecture</dc:subject>
  <dc:creator>School of Law</dc:creator>
  <cp:keywords>Resume Lecture</cp:keywords>
  <dc:description>Introductory lecture on resume writing.</dc:description>
  <cp:lastModifiedBy>Lively, Kristina</cp:lastModifiedBy>
  <cp:revision>289</cp:revision>
  <cp:lastPrinted>2000-10-30T15:52:40Z</cp:lastPrinted>
  <dcterms:created xsi:type="dcterms:W3CDTF">1996-12-02T12:37:54Z</dcterms:created>
  <dcterms:modified xsi:type="dcterms:W3CDTF">2011-10-31T20:00:22Z</dcterms:modified>
</cp:coreProperties>
</file>