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61" r:id="rId5"/>
    <p:sldId id="262" r:id="rId6"/>
    <p:sldId id="325" r:id="rId7"/>
    <p:sldId id="326" r:id="rId8"/>
    <p:sldId id="329" r:id="rId9"/>
    <p:sldId id="342" r:id="rId10"/>
    <p:sldId id="324" r:id="rId11"/>
    <p:sldId id="331" r:id="rId12"/>
    <p:sldId id="267" r:id="rId13"/>
    <p:sldId id="333" r:id="rId14"/>
    <p:sldId id="332" r:id="rId15"/>
    <p:sldId id="275" r:id="rId16"/>
    <p:sldId id="349" r:id="rId17"/>
    <p:sldId id="350" r:id="rId18"/>
    <p:sldId id="351" r:id="rId19"/>
    <p:sldId id="352" r:id="rId20"/>
    <p:sldId id="276" r:id="rId21"/>
    <p:sldId id="277" r:id="rId22"/>
    <p:sldId id="278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319" r:id="rId31"/>
    <p:sldId id="293" r:id="rId32"/>
    <p:sldId id="294" r:id="rId33"/>
    <p:sldId id="295" r:id="rId34"/>
    <p:sldId id="348" r:id="rId35"/>
    <p:sldId id="296" r:id="rId36"/>
    <p:sldId id="297" r:id="rId37"/>
    <p:sldId id="298" r:id="rId38"/>
    <p:sldId id="299" r:id="rId39"/>
    <p:sldId id="334" r:id="rId40"/>
    <p:sldId id="300" r:id="rId41"/>
    <p:sldId id="301" r:id="rId42"/>
    <p:sldId id="302" r:id="rId43"/>
    <p:sldId id="303" r:id="rId44"/>
    <p:sldId id="304" r:id="rId45"/>
    <p:sldId id="309" r:id="rId46"/>
    <p:sldId id="310" r:id="rId47"/>
    <p:sldId id="312" r:id="rId48"/>
  </p:sldIdLst>
  <p:sldSz cx="7772400" cy="10058400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61" autoAdjust="0"/>
    <p:restoredTop sz="76140" autoAdjust="0"/>
  </p:normalViewPr>
  <p:slideViewPr>
    <p:cSldViewPr>
      <p:cViewPr>
        <p:scale>
          <a:sx n="70" d="100"/>
          <a:sy n="70" d="100"/>
        </p:scale>
        <p:origin x="-2502" y="-72"/>
      </p:cViewPr>
      <p:guideLst>
        <p:guide orient="horz" pos="3168"/>
        <p:guide pos="2447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86" d="100"/>
          <a:sy n="86" d="100"/>
        </p:scale>
        <p:origin x="-924" y="-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797446" y="6671387"/>
            <a:ext cx="404223" cy="306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defTabSz="931863" eaLnBrk="0" hangingPunct="0">
              <a:defRPr/>
            </a:pPr>
            <a:fld id="{3E7AD3C7-AA8D-466E-9454-583808AF1C3E}" type="slidenum">
              <a:rPr lang="en-US" sz="1400" i="1">
                <a:latin typeface="Arial" charset="0"/>
              </a:rPr>
              <a:pPr algn="r" defTabSz="931863" eaLnBrk="0" hangingPunct="0">
                <a:defRPr/>
              </a:pPr>
              <a:t>‹#›</a:t>
            </a:fld>
            <a:endParaRPr lang="en-US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22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942" y="3330419"/>
            <a:ext cx="6816518" cy="3154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40138" y="530225"/>
            <a:ext cx="202565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797446" y="6671387"/>
            <a:ext cx="404223" cy="306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 defTabSz="931863" eaLnBrk="0" hangingPunct="0">
              <a:defRPr/>
            </a:pPr>
            <a:fld id="{282BAE3C-2790-416F-B2C8-A4858F6C848E}" type="slidenum">
              <a:rPr lang="en-US" sz="1400" i="1">
                <a:latin typeface="Arial" charset="0"/>
              </a:rPr>
              <a:pPr algn="r" defTabSz="931863" eaLnBrk="0" hangingPunct="0">
                <a:defRPr/>
              </a:pPr>
              <a:t>‹#›</a:t>
            </a:fld>
            <a:endParaRPr lang="en-US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76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Greetings -- thank you for coming.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Must attend a resume information sessions before scheduling a one-to-one meeting for individual review.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Handing out assignment sheet.  Attached to it is a half-sheet.  It is the attendance slip for this session.  Complete it and return it to us TODAY.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Set the trigger:  If  you want to have something talked about in the interview you can: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Pray and hope that the employer will miraculously divine your achievements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List it  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2400" smtClean="0"/>
              <a:t>People have been caught.  You never know who is reading your resume.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Yes, I will blow you in the the faculty/student committee.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Yes, I have walked down to A&amp;R to check information.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Yes, I have found students providing less than accurate information on the electronic media.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Yes,  I will refuse to send out your resume.  [Catch a lot in fall recruiting.]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Pray that Character &amp; Fitness never contacts me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Have others proof your resume and others and others..</a:t>
            </a: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Use STYLE to convey information at a glance. 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TEST:  put your resume in a batch of other resumes.  How does it stand up?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Which style or form is best for a resume?  None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The question is which is best for you?   Decision based on your credentials, personal goals, and employer’s needs.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Academic Careers route -- long resumes ARE in.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1600" b="1" smtClean="0"/>
              <a:t>Add a resume sample here.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How to succeed in 3 seconds.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With reverse order:   the most recent -- which is usually the important and substantial -- comes up first.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Knowing what we want to emphasize we strategically locate key words.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Easy to the eye.  If I have to summon up courage to plunge in and begin reading your resume, it’s a problem.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Bullets:  eye counts to five without engaging the brain.  More than five bullets requires counting and gets messy.</a:t>
            </a: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Eliminate unnecessary words.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Have yet to see anyone look good.  It’s also illegal.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Kyle, Leslie, Barry -- gender confusion either give clues or don’t get offended if return mail come back with an inappropriate Mr. Ms. Miss Mrs.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Address:  out-of-towner looking only in Bflo list only Buffalo.  If you are looking out-of-town a second address (particularly in your chosen city) is a plus.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b="1" smtClean="0"/>
              <a:t>SHOW SAMPLES</a:t>
            </a: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Gramma may love it when the 3-yr old does your message, an employer won’t.  A tape of machine gun fire is also inappropriate.  A verse and chorus of “be it ever so humble there is no place like home”  takes too much time.   Humor is dangerous.  </a:t>
            </a: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Need not provide any of this information.  If you do elect to include it, place the category just above the Reference category.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Reasons to include [but could be dangerous]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Play the age factor (older, younger) may not be accurately showing up in from your graduation years.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Establish a tie to a geographic area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Single will move and work all hours (but what about social life in a small town).  Married moving with family unit and support network (not likely to move from the small town; may miss his family when putting in long horus).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If you want to minimize military experience.</a:t>
            </a: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Objectives almost required in Business resumes.  Not so much in law.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If you are applying for a more non-traditional position you should reconsider this directive.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Use the cover letter to say why you are writing.  Since each letter is to a specific employer, you will always have a statement that is appropriate.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Being enrolled in law school may be your best credential.</a:t>
            </a: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dirty="0" smtClean="0"/>
              <a:t>Setting up one-to-one-meetings with them.  Stop by  </a:t>
            </a:r>
            <a:r>
              <a:rPr kumimoji="0" lang="en-US" sz="2400" dirty="0" smtClean="0"/>
              <a:t>CSO </a:t>
            </a:r>
            <a:r>
              <a:rPr kumimoji="0" lang="en-US" sz="2400" dirty="0" smtClean="0"/>
              <a:t>(</a:t>
            </a:r>
            <a:r>
              <a:rPr kumimoji="0" lang="en-US" sz="2400" dirty="0" smtClean="0"/>
              <a:t>Room </a:t>
            </a:r>
            <a:r>
              <a:rPr kumimoji="0" lang="en-US" sz="2400" dirty="0" smtClean="0"/>
              <a:t>609) and see Gale.</a:t>
            </a:r>
          </a:p>
          <a:p>
            <a:pPr defTabSz="931863">
              <a:spcBef>
                <a:spcPct val="0"/>
              </a:spcBef>
            </a:pPr>
            <a:endParaRPr kumimoji="0" lang="en-US" sz="2400" dirty="0" smtClean="0"/>
          </a:p>
          <a:p>
            <a:pPr defTabSz="931863">
              <a:spcBef>
                <a:spcPct val="0"/>
              </a:spcBef>
            </a:pPr>
            <a:r>
              <a:rPr kumimoji="0" lang="en-US" sz="2400" dirty="0" smtClean="0"/>
              <a:t>Plan on at least 30 minutes for a review.</a:t>
            </a:r>
          </a:p>
          <a:p>
            <a:pPr defTabSz="931863">
              <a:spcBef>
                <a:spcPct val="0"/>
              </a:spcBef>
            </a:pPr>
            <a:endParaRPr kumimoji="0" lang="en-US" sz="2400" dirty="0" smtClean="0"/>
          </a:p>
          <a:p>
            <a:pPr defTabSz="931863">
              <a:spcBef>
                <a:spcPct val="0"/>
              </a:spcBef>
            </a:pPr>
            <a:r>
              <a:rPr kumimoji="0" lang="en-US" sz="2400" dirty="0" smtClean="0"/>
              <a:t>Appointments can begin at anytime, even at the end of this semester or after the first of the year.</a:t>
            </a:r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Drop geographic location (Buffalo schools looking for a job in Buffalo)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Name of school: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	UNIVERSITY AT BUFFALO, SCHOOL OF LAW	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	State University of New York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Non-degree schools:  Law transfers should list previous law school and add a statement “completed 1st year law studies.”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Employer’s question:  is this a 1L, 2L, 3L, graduate.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*“Enrolled in 2d year of law student” --confusing and gets out of date.  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Instead, list anticipated date of degree conferral (resume then always timely:	</a:t>
            </a:r>
            <a:r>
              <a:rPr kumimoji="0" lang="en-US" sz="2400" b="1" smtClean="0"/>
              <a:t>Juris Doctor expected May 1999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Four-year, dual degree, mid-year gradss need to make special effort that we do not put them in the wrong category.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If major or minor has relevance, be sure to list it.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Anything special?  Extra credit hours?  Employed full-time while a full-time student?  Seminars, internships, research projects?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Maintain structure.  Whatever sequence of information you use for Law School parallel that structure for subsequent entries in that category.</a:t>
            </a:r>
          </a:p>
        </p:txBody>
      </p:sp>
      <p:sp>
        <p:nvSpPr>
          <p:cNvPr id="71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b="1" smtClean="0"/>
              <a:t>SHOW SAMPLES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List any academic achievements in pre-law and law.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Phi Beta Kapp -- spell it correctly.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Check your records and school.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UB LAW class rank -- Give Details on board.  See CDO Handbook.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00438" y="320675"/>
            <a:ext cx="2147887" cy="2778125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EXPERIENCE allows us to bring in a full range of experiences -- volunteer work, clubs, internships, externships, clinical, etc.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Students have done some terrific things but they were not in an paid employment setting.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747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Lead off with the best piece of information.  Then keep that pattern [be consistent].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No shortcuts -- 11/1 too informal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Not necessary to give the day Nov 1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Third one takes too much space, but is OK to use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The fourth one could do the same thing.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Seasonal times frames can also work.</a:t>
            </a:r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Young:	I’ve done nothing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Older:	Everything is too long ago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All:	Nothing has relevance.  No legal experience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Not true.  Look back on what we covered.  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	Understand job market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	Look at yourself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	Ask others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Start with what you have.  You got into law school because you showed potential and a record of achievement.  That’s where you start.</a:t>
            </a: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There is a more prosey style of writing by using the “I”.  I have a personal preference of not using a stated “I” but having an assumed “I.”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If you need to play up some of the information more because it is particularly relevant to an employment, do that in the cover letter.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VERB LIST: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Start with action verbs:  Researched, analyzed, developed, initiated, supervised, directed, researched, wrote, drafted.   (cf. did)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A non-legal job can still account for time and the description can show you are responsible, have initiative, etc.</a:t>
            </a:r>
          </a:p>
        </p:txBody>
      </p:sp>
      <p:sp>
        <p:nvSpPr>
          <p:cNvPr id="78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Even if you have only one law-related or legal job it may be worth it to create a separate category for that item.  However, if you are going to emphasize something, be prepared for questions. 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Tell me what did you do as an intern in the DA’s office -- I dusted and filed the pocket parts.  Not good!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Minor jobs -- don’t put yourself down.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Worked while going to school; worked lotsa hours; been there a long time (reliable, employee worth keeping, working way up) .  It tells me something about you.  It can have value.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b="1" smtClean="0"/>
              <a:t>SHOW SAMPLES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80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Set up an appointment see Gale.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Interests, hobbies -- make it interesting and anticipate the follow-up question.  Swimming (I go to the beach) (In college I did on my swim team for 4 yrs).</a:t>
            </a: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Need to to more than ok, but can you do it in 10 pp.  If you best product is a 40 page brief, do not send the full brief.  Excerpt a part.  Write a cover page that sets the scene so that what follows makes sense to the reader.</a:t>
            </a:r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That 1L R&amp;W memo may not show your best writing when you are a 3L.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They want to get into your brain and see how it operates.</a:t>
            </a:r>
          </a:p>
        </p:txBody>
      </p:sp>
      <p:sp>
        <p:nvSpPr>
          <p:cNvPr id="829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Sometimes may need to indicate relationship (Supervisor:  Smith Co.)</a:t>
            </a:r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R&amp;W faculty are a great place to start because they really know who you are.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If you were at the Judicial Clerkship program you know that FACULTY references are vital.  You may want to looking at ways to working closely with a faculty member (research assistant, seminar, independent project) so you will have a reference in place by next spring.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Personal not really necessary -- but if you are stuck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Before you start giving out someone’s name as your reference, CONTACT THEM FIRST!!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You remember them, do they rememebr you?  What do they rememebr about you?  It may not be a plus.</a:t>
            </a:r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89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Theoretical   -- The Thinking Stage.  Most people skip this part.  They start the writing a resume by going to the Examples. 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It’s like builidng a house without an architectural plan.  You can get a house built by just buying a load of wood and nails, slamming them together into walls.  But if you had done some thinking and planning in advance I bet you’d have had a better result.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defTabSz="931863">
              <a:spcBef>
                <a:spcPct val="0"/>
              </a:spcBef>
            </a:pPr>
            <a:r>
              <a:rPr kumimoji="0" lang="en-US" sz="2400" smtClean="0"/>
              <a:t>No different  from a social situation when someone walks into a room and you see them for the first time -- you get an impression, a feeling about that person.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As you talk or learn more about that person, that initial impression is either affirmed or disaffirmed.  If you give a negative impression, it is an extra hurdle you need to overcome.  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</a:pPr>
            <a:r>
              <a:rPr kumimoji="0" lang="en-US" sz="2400" smtClean="0"/>
              <a:t>Therefore, your resume should make a POSITIVE  impression.  You do that by having a resume that is PROFESSIONAL looking, well organized, and relevant.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Packaging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Layout</a:t>
            </a:r>
          </a:p>
          <a:p>
            <a:pPr defTabSz="931863"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 Passes a  a 3 second review.</a:t>
            </a:r>
          </a:p>
          <a:p>
            <a:pPr defTabSz="931863"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2400" smtClean="0"/>
              <a:t>It looks great to you -- Writing from your own perspective</a:t>
            </a:r>
          </a:p>
          <a:p>
            <a:pPr>
              <a:spcBef>
                <a:spcPct val="0"/>
              </a:spcBef>
            </a:pPr>
            <a:r>
              <a:rPr kumimoji="0" lang="en-US" sz="2400" smtClean="0"/>
              <a:t>You know the significance of each item listed.  But will the reader.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You know there are more good things about yourself that are not on the resume . . . but the employer is not a mind reader.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Is this information the employer will need?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kumimoji="0" lang="en-US" sz="2400" smtClean="0"/>
              <a:t>Is the information helpful to your cause?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Be critical of yourself.  Identify weakpoints and then work on how you need to handle them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What are your strongest selling points, best credentials.  Do they stand out on your resume so they can be picked up by the employer.  They should be.  If not, rewrite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Are you too close to the process?  In all likelihood -- you ARE.</a:t>
            </a:r>
          </a:p>
          <a:p>
            <a:pPr>
              <a:spcBef>
                <a:spcPct val="0"/>
              </a:spcBef>
            </a:pPr>
            <a:r>
              <a:rPr kumimoji="0" lang="en-US" sz="2400" smtClean="0"/>
              <a:t>BEST ADVICE have others help you.</a:t>
            </a:r>
          </a:p>
          <a:p>
            <a:pPr>
              <a:spcBef>
                <a:spcPct val="0"/>
              </a:spcBef>
            </a:pPr>
            <a:r>
              <a:rPr kumimoji="0" lang="en-US" sz="2400" smtClean="0"/>
              <a:t>.  </a:t>
            </a: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4381500"/>
            <a:ext cx="13144638" cy="940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2400" smtClean="0"/>
              <a:t>OUTSIDE PERSPECTIVE:  You need 3 types:</a:t>
            </a:r>
          </a:p>
          <a:p>
            <a:pPr>
              <a:spcBef>
                <a:spcPct val="0"/>
              </a:spcBef>
            </a:pPr>
            <a:r>
              <a:rPr kumimoji="0" lang="en-US" sz="2400" smtClean="0"/>
              <a:t>First:  the </a:t>
            </a:r>
            <a:r>
              <a:rPr kumimoji="0" lang="en-US" sz="2400" b="1" smtClean="0"/>
              <a:t>EMPLOYER’s</a:t>
            </a:r>
            <a:r>
              <a:rPr kumimoji="0" lang="en-US" sz="2400" smtClean="0"/>
              <a:t>.  To answer these questions you need to know the job market of your prospective employer:  corporations, large firms, rural practice, public interest, criminal prosecution, litigation.  Differences in what an employer values or values most.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Employers feel they see tons of student resumes and you are being measured (for better or worse) against these other applicants--school, grades, experience, personal qualities, general background.  Do you stack up?  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Some things are out of our control (hates your school).  But do try to avoid things that may strike a negative chord (politics)</a:t>
            </a:r>
          </a:p>
          <a:p>
            <a:pPr>
              <a:spcBef>
                <a:spcPct val="0"/>
              </a:spcBef>
            </a:pPr>
            <a:endParaRPr kumimoji="0" lang="en-US" sz="2400" smtClean="0"/>
          </a:p>
          <a:p>
            <a:pPr>
              <a:spcBef>
                <a:spcPct val="0"/>
              </a:spcBef>
            </a:pPr>
            <a:r>
              <a:rPr kumimoji="0" lang="en-US" sz="2400" smtClean="0"/>
              <a:t>Some employers know what they want; others do not.  They “know it when they see it.”  Makes it difficult for you to get a focus; but resume can still always show you to be a strong candidate.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 smtClean="0"/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10C1B-32F7-41D6-ACDA-580C0B87C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CB62-C807-43C7-ABF8-5B7C94148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6413" y="893763"/>
            <a:ext cx="1666875" cy="750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893763"/>
            <a:ext cx="4851400" cy="750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F94F-DB0F-4B65-9D9A-B5F5AAC4B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893763"/>
            <a:ext cx="6607175" cy="167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7700" y="2471738"/>
            <a:ext cx="6605588" cy="5927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A0888-60F2-406D-BF87-60A71E88F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BC14-7E6C-4F82-84DC-2CDDEF4A3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8B07-8F16-469A-8279-734BA499C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471738"/>
            <a:ext cx="3225800" cy="592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5900" y="2471738"/>
            <a:ext cx="3227388" cy="592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C601-D089-4563-9BDE-AC80B556B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9D7A6-B09A-48A7-976A-57DA0FE01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5781-BF1C-4FCF-96F5-9ECD53BF8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BB3D0-BC6D-4131-9C60-7C24BDC52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2B97C-A761-47A4-A1F6-DDDE93005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893763"/>
            <a:ext cx="66071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63" tIns="50082" rIns="100163" bIns="500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471738"/>
            <a:ext cx="6605588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63" tIns="50082" rIns="100163" bIns="500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613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63" tIns="50082" rIns="100163" bIns="50082" numCol="1" anchor="t" anchorCtr="0" compatLnSpc="1">
            <a:prstTxWarp prst="textNoShape">
              <a:avLst/>
            </a:prstTxWarp>
          </a:bodyPr>
          <a:lstStyle>
            <a:lvl1pPr>
              <a:defRPr sz="1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64638"/>
            <a:ext cx="24606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63" tIns="50082" rIns="100163" bIns="50082" numCol="1" anchor="t" anchorCtr="0" compatLnSpc="1">
            <a:prstTxWarp prst="textNoShape">
              <a:avLst/>
            </a:prstTxWarp>
          </a:bodyPr>
          <a:lstStyle>
            <a:lvl1pPr algn="ctr">
              <a:defRPr sz="1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63" tIns="50082" rIns="100163" bIns="50082" numCol="1" anchor="t" anchorCtr="0" compatLnSpc="1">
            <a:prstTxWarp prst="textNoShape">
              <a:avLst/>
            </a:prstTxWarp>
          </a:bodyPr>
          <a:lstStyle>
            <a:lvl1pPr algn="r">
              <a:defRPr sz="1500" smtClean="0"/>
            </a:lvl1pPr>
          </a:lstStyle>
          <a:p>
            <a:pPr>
              <a:defRPr/>
            </a:pPr>
            <a:fld id="{D30D413C-9B96-4F80-A50B-867A3514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5pPr>
      <a:lvl6pPr marL="457200" algn="ctr" defTabSz="1001713" rtl="0" fontAlgn="base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6pPr>
      <a:lvl7pPr marL="914400" algn="ctr" defTabSz="1001713" rtl="0" fontAlgn="base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7pPr>
      <a:lvl8pPr marL="1371600" algn="ctr" defTabSz="1001713" rtl="0" fontAlgn="base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8pPr>
      <a:lvl9pPr marL="1828800" algn="ctr" defTabSz="1001713" rtl="0" fontAlgn="base">
        <a:spcBef>
          <a:spcPct val="0"/>
        </a:spcBef>
        <a:spcAft>
          <a:spcPct val="0"/>
        </a:spcAft>
        <a:defRPr sz="4800" b="1">
          <a:solidFill>
            <a:srgbClr val="A50021"/>
          </a:solidFill>
          <a:latin typeface="Times New Roman" pitchFamily="18" charset="0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4325" algn="l" defTabSz="1001713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§"/>
        <a:defRPr sz="3100">
          <a:solidFill>
            <a:schemeClr val="tx1"/>
          </a:solidFill>
          <a:latin typeface="+mn-lt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1752600" indent="-250825" algn="l" defTabSz="1001713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54250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711450" indent="-250825" algn="l" defTabSz="1001713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168650" indent="-250825" algn="l" defTabSz="1001713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625850" indent="-250825" algn="l" defTabSz="1001713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4083050" indent="-250825" algn="l" defTabSz="1001713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6642100" cy="2870200"/>
          </a:xfrm>
          <a:noFill/>
        </p:spPr>
        <p:txBody>
          <a:bodyPr lIns="99121" tIns="48691" rIns="99121" bIns="48691"/>
          <a:lstStyle/>
          <a:p>
            <a:pPr eaLnBrk="1" hangingPunct="1"/>
            <a:r>
              <a:rPr lang="en-US" sz="4400" dirty="0" smtClean="0">
                <a:solidFill>
                  <a:schemeClr val="accent2"/>
                </a:solidFill>
              </a:rPr>
              <a:t>You’re Your </a:t>
            </a:r>
            <a:r>
              <a:rPr lang="en-US" sz="4400" dirty="0" smtClean="0">
                <a:solidFill>
                  <a:schemeClr val="accent2"/>
                </a:solidFill>
              </a:rPr>
              <a:t>First Client!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4400" dirty="0" smtClean="0"/>
              <a:t>THE LAW RESUME:</a:t>
            </a:r>
            <a:br>
              <a:rPr lang="en-US" sz="4400" dirty="0" smtClean="0"/>
            </a:br>
            <a:r>
              <a:rPr lang="en-US" sz="4400" i="1" dirty="0" smtClean="0"/>
              <a:t>Making a case for yourself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70400"/>
            <a:ext cx="6858000" cy="4597400"/>
          </a:xfrm>
          <a:noFill/>
        </p:spPr>
        <p:txBody>
          <a:bodyPr lIns="99121" tIns="48691" rIns="99121" bIns="48691"/>
          <a:lstStyle/>
          <a:p>
            <a:pPr eaLnBrk="1" hangingPunct="1"/>
            <a:r>
              <a:rPr lang="en-US" sz="3100" dirty="0" smtClean="0">
                <a:solidFill>
                  <a:srgbClr val="000000"/>
                </a:solidFill>
                <a:latin typeface="+mj-lt"/>
              </a:rPr>
              <a:t> 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Lisa 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Patterson</a:t>
            </a: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eaLnBrk="1" hangingPunct="1"/>
            <a:r>
              <a:rPr lang="en-US" sz="2800" b="1" dirty="0" smtClean="0">
                <a:latin typeface="+mj-lt"/>
              </a:rPr>
              <a:t>Associate Dean for Career Services</a:t>
            </a:r>
          </a:p>
          <a:p>
            <a:pPr eaLnBrk="1" hangingPunct="1"/>
            <a:endParaRPr lang="en-US" sz="2800" b="1" dirty="0" smtClean="0">
              <a:solidFill>
                <a:srgbClr val="000000"/>
              </a:solidFill>
              <a:latin typeface="+mj-lt"/>
            </a:endParaRPr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University at Buffalo Law School</a:t>
            </a: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The State University of New York</a:t>
            </a:r>
          </a:p>
          <a:p>
            <a:pPr eaLnBrk="1" hangingPunct="1"/>
            <a:endParaRPr lang="en-US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2011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1" y="152400"/>
            <a:ext cx="7162800" cy="1676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The </a:t>
            </a:r>
            <a:r>
              <a:rPr lang="en-US" sz="4400" dirty="0" smtClean="0"/>
              <a:t>Secret About Lawyers</a:t>
            </a:r>
            <a:r>
              <a:rPr lang="en-US" sz="4400" dirty="0" smtClean="0"/>
              <a:t>.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506538"/>
            <a:ext cx="6607175" cy="79422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smtClean="0">
                <a:latin typeface="+mj-lt"/>
              </a:rPr>
              <a:t>THEY LOVE EVIDENCE!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Make </a:t>
            </a:r>
            <a:r>
              <a:rPr lang="en-US" dirty="0" smtClean="0">
                <a:latin typeface="+mj-lt"/>
              </a:rPr>
              <a:t>a case for why you should be </a:t>
            </a:r>
            <a:r>
              <a:rPr lang="en-US" dirty="0" smtClean="0">
                <a:latin typeface="+mj-lt"/>
              </a:rPr>
              <a:t>hired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Use </a:t>
            </a:r>
            <a:r>
              <a:rPr lang="en-US" b="1" dirty="0" smtClean="0">
                <a:latin typeface="+mj-lt"/>
              </a:rPr>
              <a:t>examples</a:t>
            </a:r>
            <a:r>
              <a:rPr lang="en-US" dirty="0" smtClean="0">
                <a:latin typeface="+mj-lt"/>
              </a:rPr>
              <a:t> of good qualities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Don’t </a:t>
            </a:r>
            <a:r>
              <a:rPr lang="en-US" dirty="0" smtClean="0">
                <a:latin typeface="+mj-lt"/>
              </a:rPr>
              <a:t>state conclusions without examples (“I’m a hard worker”)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Resume </a:t>
            </a:r>
            <a:r>
              <a:rPr lang="en-US" dirty="0" smtClean="0">
                <a:latin typeface="+mj-lt"/>
              </a:rPr>
              <a:t>is evidence that you are going to be a great employee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315199" cy="2027238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Advertisement 3:</a:t>
            </a:r>
            <a:br>
              <a:rPr lang="en-US" sz="4400" dirty="0" smtClean="0"/>
            </a:br>
            <a:r>
              <a:rPr lang="en-US" sz="4000" dirty="0" smtClean="0"/>
              <a:t>Design to catch their attention!</a:t>
            </a:r>
            <a:br>
              <a:rPr lang="en-US" sz="4000" dirty="0" smtClean="0"/>
            </a:br>
            <a:r>
              <a:rPr lang="en-US" sz="4000" dirty="0" smtClean="0"/>
              <a:t>Be clear and memorable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2514600"/>
            <a:ext cx="6607175" cy="66675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Use capitalization, indentations, underlining, italics, white space to make key words stand out  but . . 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Do not cross the “too confusing” line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Not more than 3 types of emphasis or font styles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More </a:t>
            </a:r>
            <a:r>
              <a:rPr lang="en-US" dirty="0" smtClean="0">
                <a:latin typeface="+mj-lt"/>
              </a:rPr>
              <a:t>on style later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52400"/>
            <a:ext cx="6607175" cy="16764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Second Function: Interview Material</a:t>
            </a:r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291385"/>
              </p:ext>
            </p:extLst>
          </p:nvPr>
        </p:nvGraphicFramePr>
        <p:xfrm>
          <a:off x="3733800" y="7467601"/>
          <a:ext cx="3629306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4" imgW="5614988" imgH="2751138" progId="">
                  <p:embed/>
                </p:oleObj>
              </mc:Choice>
              <mc:Fallback>
                <p:oleObj name="Clip" r:id="rId4" imgW="5614988" imgH="2751138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467601"/>
                        <a:ext cx="3629306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057400"/>
            <a:ext cx="6605588" cy="6443662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Outline for the </a:t>
            </a:r>
            <a:r>
              <a:rPr lang="en-US" sz="3100" dirty="0" smtClean="0">
                <a:latin typeface="+mj-lt"/>
              </a:rPr>
              <a:t>interview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Your opportunity for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latin typeface="+mj-lt"/>
              </a:rPr>
              <a:t>If it’s good, put it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latin typeface="+mj-lt"/>
              </a:rPr>
              <a:t>If it’s not, leave it 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latin typeface="+mj-lt"/>
              </a:rPr>
              <a:t>Do I need, want to talk about it?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Be </a:t>
            </a:r>
            <a:r>
              <a:rPr lang="en-US" sz="3100" dirty="0" smtClean="0">
                <a:latin typeface="+mj-lt"/>
              </a:rPr>
              <a:t>prepared to discuss everything!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Hit </a:t>
            </a:r>
            <a:r>
              <a:rPr lang="en-US" sz="3100" dirty="0" smtClean="0">
                <a:latin typeface="+mj-lt"/>
              </a:rPr>
              <a:t>a chord with your interviewer (interests, sports, volunteer)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81000"/>
            <a:ext cx="6607175" cy="2036763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Interview Material:</a:t>
            </a:r>
            <a:br>
              <a:rPr lang="en-US" sz="4400" dirty="0" smtClean="0"/>
            </a:br>
            <a:r>
              <a:rPr lang="en-US" sz="4400" dirty="0" smtClean="0"/>
              <a:t>Accuracy</a:t>
            </a:r>
            <a:r>
              <a:rPr lang="en-US" sz="4400" dirty="0" smtClean="0"/>
              <a:t>, Trust </a:t>
            </a:r>
            <a:r>
              <a:rPr lang="en-US" sz="4400" dirty="0" smtClean="0"/>
              <a:t>and Thoroughness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44762"/>
            <a:ext cx="6665912" cy="6827838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Don’t get caught squirming in the interview</a:t>
            </a:r>
            <a:r>
              <a:rPr lang="en-US" dirty="0" smtClean="0">
                <a:latin typeface="+mj-lt"/>
              </a:rPr>
              <a:t>!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Information and data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Be positive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Exaggeration, fantasy and fiction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Penalties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Technical</a:t>
            </a: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Grammatical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Typographical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238999" cy="2189163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Third </a:t>
            </a:r>
            <a:r>
              <a:rPr lang="en-US" sz="4400" dirty="0" smtClean="0"/>
              <a:t>Function:</a:t>
            </a:r>
            <a:br>
              <a:rPr lang="en-US" sz="4400" dirty="0" smtClean="0"/>
            </a:br>
            <a:r>
              <a:rPr lang="en-US" sz="4400" dirty="0" smtClean="0"/>
              <a:t>Calling </a:t>
            </a:r>
            <a:r>
              <a:rPr lang="en-US" sz="4400" dirty="0" smtClean="0"/>
              <a:t>Card</a:t>
            </a:r>
            <a:br>
              <a:rPr lang="en-US" sz="4400" dirty="0" smtClean="0"/>
            </a:br>
            <a:r>
              <a:rPr lang="en-US" sz="4400" dirty="0" smtClean="0"/>
              <a:t>Remember me?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81025" y="2743200"/>
            <a:ext cx="6607175" cy="66214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Details, descriptions, get more attention as a reference document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Interviewer </a:t>
            </a:r>
            <a:r>
              <a:rPr lang="en-US" dirty="0" smtClean="0">
                <a:latin typeface="+mj-lt"/>
              </a:rPr>
              <a:t>may make notes– need some white space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Here’s </a:t>
            </a:r>
            <a:r>
              <a:rPr lang="en-US" dirty="0" smtClean="0">
                <a:latin typeface="+mj-lt"/>
              </a:rPr>
              <a:t>where your “Interests/Hobbies” come in!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04801"/>
            <a:ext cx="6607175" cy="16002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Part B: Style &amp; Formatting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2209800"/>
            <a:ext cx="6607175" cy="71548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No standard structure, but UB Law has 4 approved </a:t>
            </a:r>
            <a:r>
              <a:rPr lang="en-US" dirty="0" smtClean="0">
                <a:latin typeface="+mj-lt"/>
              </a:rPr>
              <a:t>formats</a:t>
            </a: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Use best template for you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What do you want to emphasize?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228600"/>
          <a:ext cx="6532563" cy="884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5632704" imgH="7623048" progId="Word.Document.8">
                  <p:embed/>
                </p:oleObj>
              </mc:Choice>
              <mc:Fallback>
                <p:oleObj name="Document" r:id="rId3" imgW="5632704" imgH="762304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32563" cy="884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85800" y="741363"/>
          <a:ext cx="6400800" cy="857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6400800" imgH="8577072" progId="Word.Document.8">
                  <p:embed/>
                </p:oleObj>
              </mc:Choice>
              <mc:Fallback>
                <p:oleObj name="Document" r:id="rId3" imgW="6400800" imgH="857707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41363"/>
                        <a:ext cx="6400800" cy="857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5800" y="381000"/>
          <a:ext cx="6572250" cy="848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3" imgW="5943600" imgH="7676388" progId="Word.Document.8">
                  <p:embed/>
                </p:oleObj>
              </mc:Choice>
              <mc:Fallback>
                <p:oleObj name="Document" r:id="rId3" imgW="5943600" imgH="767638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572250" cy="8486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400050"/>
          <a:ext cx="6858000" cy="925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3" imgW="6858000" imgH="9259824" progId="Word.Document.8">
                  <p:embed/>
                </p:oleObj>
              </mc:Choice>
              <mc:Fallback>
                <p:oleObj name="Document" r:id="rId3" imgW="6858000" imgH="925982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0050"/>
                        <a:ext cx="6858000" cy="925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04800"/>
            <a:ext cx="6607175" cy="9144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The People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7315200" cy="6977062"/>
          </a:xfrm>
          <a:noFill/>
        </p:spPr>
        <p:txBody>
          <a:bodyPr lIns="99121" tIns="48691" rIns="99121" bIns="48691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dirty="0" smtClean="0">
                <a:latin typeface="+mj-lt"/>
              </a:rPr>
              <a:t>Lisa Patterson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+mj-lt"/>
              </a:rPr>
              <a:t>Associate </a:t>
            </a:r>
            <a:r>
              <a:rPr lang="en-US" sz="2700" dirty="0" smtClean="0">
                <a:latin typeface="+mj-lt"/>
              </a:rPr>
              <a:t>Dean for Career  </a:t>
            </a:r>
            <a:r>
              <a:rPr lang="en-US" sz="2700" dirty="0" smtClean="0">
                <a:latin typeface="+mj-lt"/>
              </a:rPr>
              <a:t>Services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dirty="0" smtClean="0">
                <a:latin typeface="+mj-lt"/>
              </a:rPr>
              <a:t>Marc </a:t>
            </a:r>
            <a:r>
              <a:rPr lang="en-US" sz="3100" b="1" dirty="0" smtClean="0">
                <a:latin typeface="+mj-lt"/>
              </a:rPr>
              <a:t>Davies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+mj-lt"/>
              </a:rPr>
              <a:t>Associate Director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dirty="0" smtClean="0">
                <a:latin typeface="+mj-lt"/>
              </a:rPr>
              <a:t>Dawn </a:t>
            </a:r>
            <a:r>
              <a:rPr lang="en-US" sz="3100" b="1" dirty="0" err="1" smtClean="0">
                <a:latin typeface="+mj-lt"/>
              </a:rPr>
              <a:t>Skopinski</a:t>
            </a:r>
            <a:endParaRPr lang="en-US" sz="3100" b="1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+mj-lt"/>
              </a:rPr>
              <a:t>Assistant Director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dirty="0" smtClean="0">
                <a:latin typeface="+mj-lt"/>
              </a:rPr>
              <a:t>Kathleen </a:t>
            </a:r>
            <a:r>
              <a:rPr lang="en-US" sz="3100" b="1" dirty="0" err="1" smtClean="0">
                <a:latin typeface="+mj-lt"/>
              </a:rPr>
              <a:t>Devereaux</a:t>
            </a:r>
            <a:endParaRPr lang="en-US" sz="3100" b="1" dirty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</a:rPr>
              <a:t>Career Counselor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100" dirty="0" smtClean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dirty="0" smtClean="0">
                <a:latin typeface="+mj-lt"/>
              </a:rPr>
              <a:t>Gale </a:t>
            </a:r>
            <a:r>
              <a:rPr lang="en-US" sz="3100" b="1" dirty="0" smtClean="0">
                <a:latin typeface="+mj-lt"/>
              </a:rPr>
              <a:t>Strauss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>
                <a:latin typeface="+mj-lt"/>
              </a:rPr>
              <a:t>Recruiting Coordinator</a:t>
            </a:r>
            <a:endParaRPr lang="en-US" sz="27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826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Number of pages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92275"/>
            <a:ext cx="7315200" cy="5927725"/>
          </a:xfrm>
          <a:noFill/>
        </p:spPr>
        <p:txBody>
          <a:bodyPr lIns="99121" tIns="48691" rIns="99121" bIns="48691"/>
          <a:lstStyle/>
          <a:p>
            <a:pPr marL="500063" lvl="1" indent="0" eaLnBrk="1" hangingPunct="1">
              <a:buNone/>
            </a:pPr>
            <a:r>
              <a:rPr lang="en-US" dirty="0" smtClean="0">
                <a:latin typeface="+mj-lt"/>
              </a:rPr>
              <a:t>1 page  </a:t>
            </a:r>
            <a:r>
              <a:rPr lang="en-US" dirty="0" smtClean="0">
                <a:latin typeface="+mj-lt"/>
              </a:rPr>
              <a:t>--  Yes</a:t>
            </a:r>
            <a:endParaRPr lang="en-US" dirty="0" smtClean="0">
              <a:latin typeface="+mj-lt"/>
            </a:endParaRPr>
          </a:p>
          <a:p>
            <a:pPr lvl="1" eaLnBrk="1" hangingPunct="1"/>
            <a:endParaRPr lang="en-US" dirty="0" smtClean="0">
              <a:latin typeface="+mj-lt"/>
            </a:endParaRPr>
          </a:p>
          <a:p>
            <a:pPr marL="500063" lvl="1" indent="0" eaLnBrk="1" hangingPunct="1">
              <a:buNone/>
            </a:pPr>
            <a:r>
              <a:rPr lang="en-US" dirty="0" smtClean="0">
                <a:latin typeface="+mj-lt"/>
              </a:rPr>
              <a:t>2 </a:t>
            </a:r>
            <a:r>
              <a:rPr lang="en-US" dirty="0" smtClean="0">
                <a:latin typeface="+mj-lt"/>
              </a:rPr>
              <a:t>pages  -- </a:t>
            </a:r>
            <a:r>
              <a:rPr lang="en-US" dirty="0" smtClean="0">
                <a:latin typeface="+mj-lt"/>
              </a:rPr>
              <a:t> Maybe</a:t>
            </a:r>
            <a:endParaRPr lang="en-US" dirty="0" smtClean="0">
              <a:latin typeface="+mj-lt"/>
            </a:endParaRPr>
          </a:p>
          <a:p>
            <a:pPr lvl="2" eaLnBrk="1" hangingPunct="1"/>
            <a:r>
              <a:rPr lang="en-US" sz="2800" dirty="0" smtClean="0">
                <a:latin typeface="+mj-lt"/>
              </a:rPr>
              <a:t>is the information relevant, important?</a:t>
            </a:r>
          </a:p>
          <a:p>
            <a:pPr lvl="2" eaLnBrk="1" hangingPunct="1"/>
            <a:r>
              <a:rPr lang="en-US" sz="2800" dirty="0" smtClean="0">
                <a:latin typeface="+mj-lt"/>
              </a:rPr>
              <a:t>did you waste space on </a:t>
            </a:r>
            <a:r>
              <a:rPr lang="en-US" sz="2800" dirty="0" smtClean="0">
                <a:latin typeface="+mj-lt"/>
              </a:rPr>
              <a:t>page </a:t>
            </a:r>
            <a:r>
              <a:rPr lang="en-US" sz="2800" dirty="0" smtClean="0">
                <a:latin typeface="+mj-lt"/>
              </a:rPr>
              <a:t>1?</a:t>
            </a:r>
          </a:p>
          <a:p>
            <a:pPr lvl="1" eaLnBrk="1" hangingPunct="1"/>
            <a:endParaRPr lang="en-US" dirty="0" smtClean="0">
              <a:latin typeface="+mj-lt"/>
            </a:endParaRPr>
          </a:p>
          <a:p>
            <a:pPr marL="500063" lvl="1" indent="0" eaLnBrk="1" hangingPunct="1"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3 pages  --   NO!!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Clarity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315200" cy="70104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</a:rPr>
              <a:t>Convey key points quickly:  surviving the 3-second review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+mj-lt"/>
              </a:rPr>
              <a:t>(creating subliminal messages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location, location, location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We read Left to Right, Top to Bottom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prime “real estate” = TOP, </a:t>
            </a:r>
            <a:r>
              <a:rPr lang="en-US" dirty="0" smtClean="0">
                <a:latin typeface="+mj-lt"/>
              </a:rPr>
              <a:t>LEFT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BIG = more </a:t>
            </a:r>
            <a:r>
              <a:rPr lang="en-US" dirty="0" smtClean="0">
                <a:latin typeface="+mj-lt"/>
              </a:rPr>
              <a:t>attention/importance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DARK = grabs </a:t>
            </a:r>
            <a:r>
              <a:rPr lang="en-US" dirty="0" smtClean="0">
                <a:latin typeface="+mj-lt"/>
              </a:rPr>
              <a:t>attention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HEADINGS = define your first impression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6302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Eye </a:t>
            </a:r>
            <a:r>
              <a:rPr lang="en-US" sz="4400" dirty="0"/>
              <a:t>a</a:t>
            </a:r>
            <a:r>
              <a:rPr lang="en-US" sz="4400" dirty="0" smtClean="0"/>
              <a:t>ppeal</a:t>
            </a:r>
            <a:endParaRPr lang="en-US" sz="44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00200"/>
            <a:ext cx="6605588" cy="65706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sz="3100" dirty="0" smtClean="0">
                <a:latin typeface="+mj-lt"/>
              </a:rPr>
              <a:t>Readability:  easy, key words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white space, font, emphasis (e.g., bold, underline, italic)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bullets -- not </a:t>
            </a:r>
            <a:r>
              <a:rPr lang="en-US" sz="2700" b="1" dirty="0" smtClean="0">
                <a:latin typeface="+mj-lt"/>
              </a:rPr>
              <a:t>too</a:t>
            </a:r>
            <a:r>
              <a:rPr lang="en-US" sz="2700" dirty="0" smtClean="0">
                <a:latin typeface="+mj-lt"/>
              </a:rPr>
              <a:t> many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spacing -- not crowded or cluttered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unnecessary words = clutter and distraction</a:t>
            </a:r>
          </a:p>
          <a:p>
            <a:pPr marL="0" indent="0" eaLnBrk="1" hangingPunct="1">
              <a:buNone/>
            </a:pPr>
            <a:r>
              <a:rPr lang="en-US" sz="3100" dirty="0" smtClean="0">
                <a:latin typeface="+mj-lt"/>
              </a:rPr>
              <a:t> </a:t>
            </a:r>
            <a:endParaRPr lang="en-US" sz="31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100" dirty="0" smtClean="0">
                <a:latin typeface="+mj-lt"/>
              </a:rPr>
              <a:t>A </a:t>
            </a:r>
            <a:r>
              <a:rPr lang="en-US" sz="3100" dirty="0" smtClean="0">
                <a:latin typeface="+mj-lt"/>
              </a:rPr>
              <a:t>positive impression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Quality:  paper (25% rag),  layout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533400"/>
            <a:ext cx="6607175" cy="13716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(1):  Heading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6605588" cy="75438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NO:   “Resume of</a:t>
            </a:r>
            <a:r>
              <a:rPr lang="en-US" sz="3100" dirty="0" smtClean="0">
                <a:latin typeface="+mj-lt"/>
              </a:rPr>
              <a:t>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NO: 	Photo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Neutral </a:t>
            </a:r>
            <a:r>
              <a:rPr lang="en-US" sz="3100" dirty="0" smtClean="0">
                <a:latin typeface="+mj-lt"/>
              </a:rPr>
              <a:t>name - if you are concerned, use Ms./Mr.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Address </a:t>
            </a:r>
            <a:r>
              <a:rPr lang="en-US" sz="3100" dirty="0" smtClean="0">
                <a:latin typeface="+mj-lt"/>
              </a:rPr>
              <a:t>and Telephone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Local, Current, Permanent:  both or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Telephone number with area code, write (cell) if it’s a cellphone.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>
                <a:latin typeface="+mj-lt"/>
              </a:rPr>
              <a:t>Voicemail/Answering machines: (no goofy greetings)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>
                <a:latin typeface="+mj-lt"/>
              </a:rPr>
              <a:t> Answering the phone: professional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email</a:t>
            </a:r>
            <a:r>
              <a:rPr lang="en-US" sz="2700" dirty="0" smtClean="0">
                <a:latin typeface="+mj-lt"/>
              </a:rPr>
              <a:t>, website: Make sure you have a professional email address, website (if you list it).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12398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(2): Personal  Info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No, or at least not here</a:t>
            </a:r>
            <a:r>
              <a:rPr lang="en-US" dirty="0" smtClean="0">
                <a:latin typeface="+mj-lt"/>
              </a:rPr>
              <a:t>!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Is information vital?  Is it a plus, minus?  What is the information REALLY </a:t>
            </a:r>
            <a:r>
              <a:rPr lang="en-US" dirty="0" smtClean="0">
                <a:latin typeface="+mj-lt"/>
              </a:rPr>
              <a:t>saying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2" eaLnBrk="1" hangingPunct="1"/>
            <a:r>
              <a:rPr lang="en-US" dirty="0" smtClean="0">
                <a:latin typeface="+mj-lt"/>
              </a:rPr>
              <a:t>Date of birth:  age</a:t>
            </a:r>
          </a:p>
          <a:p>
            <a:pPr lvl="2" eaLnBrk="1" hangingPunct="1"/>
            <a:r>
              <a:rPr lang="en-US" dirty="0" smtClean="0">
                <a:latin typeface="+mj-lt"/>
              </a:rPr>
              <a:t>Place of birth</a:t>
            </a:r>
          </a:p>
          <a:p>
            <a:pPr lvl="2" eaLnBrk="1" hangingPunct="1"/>
            <a:r>
              <a:rPr lang="en-US" dirty="0" smtClean="0">
                <a:latin typeface="+mj-lt"/>
              </a:rPr>
              <a:t>Marital status:  single, married</a:t>
            </a:r>
          </a:p>
          <a:p>
            <a:pPr lvl="2" eaLnBrk="1" hangingPunct="1"/>
            <a:r>
              <a:rPr lang="en-US" dirty="0" smtClean="0">
                <a:latin typeface="+mj-lt"/>
              </a:rPr>
              <a:t>Height, weight, health -- NEVER!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14478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(3): Objective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209800"/>
            <a:ext cx="6605588" cy="73152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Not usual in law.  Use your cover </a:t>
            </a:r>
            <a:r>
              <a:rPr lang="en-US" dirty="0" smtClean="0">
                <a:latin typeface="+mj-lt"/>
              </a:rPr>
              <a:t>letter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Targeted:  can be </a:t>
            </a:r>
            <a:r>
              <a:rPr lang="en-US" dirty="0" smtClean="0">
                <a:latin typeface="+mj-lt"/>
              </a:rPr>
              <a:t>limiting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General:  says </a:t>
            </a:r>
            <a:r>
              <a:rPr lang="en-US" dirty="0" smtClean="0">
                <a:latin typeface="+mj-lt"/>
              </a:rPr>
              <a:t>nothing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Very useful for law-related positions (management, compliance, human resources, </a:t>
            </a:r>
            <a:r>
              <a:rPr lang="en-US" dirty="0" smtClean="0">
                <a:latin typeface="+mj-lt"/>
              </a:rPr>
              <a:t>etc.) </a:t>
            </a:r>
            <a:r>
              <a:rPr lang="en-US" dirty="0" smtClean="0">
                <a:latin typeface="+mj-lt"/>
              </a:rPr>
              <a:t>to clarify your motives in applying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81000"/>
            <a:ext cx="6607175" cy="14478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(4): Education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The most relevant, </a:t>
            </a:r>
            <a:r>
              <a:rPr lang="en-US" dirty="0" smtClean="0">
                <a:latin typeface="+mj-lt"/>
              </a:rPr>
              <a:t>recent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Reverse chronological </a:t>
            </a:r>
            <a:r>
              <a:rPr lang="en-US" dirty="0" smtClean="0">
                <a:latin typeface="+mj-lt"/>
              </a:rPr>
              <a:t>order</a:t>
            </a:r>
          </a:p>
          <a:p>
            <a:pPr lvl="1" eaLnBrk="1" hangingPunct="1"/>
            <a:endParaRPr lang="en-US" dirty="0" smtClean="0">
              <a:latin typeface="+mj-lt"/>
            </a:endParaRPr>
          </a:p>
          <a:p>
            <a:pPr lvl="2" eaLnBrk="1" hangingPunct="1"/>
            <a:r>
              <a:rPr lang="en-US" dirty="0" smtClean="0">
                <a:latin typeface="+mj-lt"/>
              </a:rPr>
              <a:t>Law, Graduate, Undergraduate</a:t>
            </a:r>
          </a:p>
          <a:p>
            <a:pPr lvl="2" eaLnBrk="1" hangingPunct="1"/>
            <a:r>
              <a:rPr lang="en-US" dirty="0" smtClean="0">
                <a:latin typeface="+mj-lt"/>
              </a:rPr>
              <a:t>Other (e.g</a:t>
            </a:r>
            <a:r>
              <a:rPr lang="en-US" dirty="0" smtClean="0">
                <a:latin typeface="+mj-lt"/>
              </a:rPr>
              <a:t>., continuing education, certificate programs)</a:t>
            </a:r>
          </a:p>
          <a:p>
            <a:pPr lvl="2" eaLnBrk="1" hangingPunct="1"/>
            <a:r>
              <a:rPr lang="en-US" dirty="0" smtClean="0">
                <a:latin typeface="+mj-lt"/>
              </a:rPr>
              <a:t>High </a:t>
            </a:r>
            <a:r>
              <a:rPr lang="en-US" dirty="0" smtClean="0">
                <a:latin typeface="+mj-lt"/>
              </a:rPr>
              <a:t>school</a:t>
            </a:r>
            <a:endParaRPr lang="en-US" dirty="0" smtClean="0">
              <a:latin typeface="+mj-lt"/>
            </a:endParaRPr>
          </a:p>
          <a:p>
            <a:pPr lvl="3" eaLnBrk="1" hangingPunct="1"/>
            <a:r>
              <a:rPr lang="en-US" dirty="0" smtClean="0">
                <a:latin typeface="+mj-lt"/>
              </a:rPr>
              <a:t>No</a:t>
            </a:r>
          </a:p>
          <a:p>
            <a:pPr lvl="3" eaLnBrk="1" hangingPunct="1"/>
            <a:r>
              <a:rPr lang="en-US" dirty="0" smtClean="0">
                <a:latin typeface="+mj-lt"/>
              </a:rPr>
              <a:t>Something special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533400"/>
            <a:ext cx="6607175" cy="13716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Education </a:t>
            </a:r>
            <a:r>
              <a:rPr lang="en-US" sz="4400" dirty="0" smtClean="0"/>
              <a:t>– </a:t>
            </a:r>
            <a:br>
              <a:rPr lang="en-US" sz="4400" dirty="0" smtClean="0"/>
            </a:br>
            <a:r>
              <a:rPr lang="en-US" sz="4400" i="1" dirty="0" smtClean="0"/>
              <a:t>Degree </a:t>
            </a:r>
            <a:r>
              <a:rPr lang="en-US" sz="4400" i="1" dirty="0" smtClean="0"/>
              <a:t>Information</a:t>
            </a:r>
            <a:endParaRPr lang="en-US" sz="4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471738"/>
            <a:ext cx="6605588" cy="7129462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Name of institution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You are at the University at Buffalo Law School, State University of New York (can use SUNY) </a:t>
            </a:r>
            <a:r>
              <a:rPr lang="en-US" sz="2600" u="sng" dirty="0" smtClean="0">
                <a:latin typeface="+mj-lt"/>
              </a:rPr>
              <a:t>OR</a:t>
            </a:r>
            <a:r>
              <a:rPr lang="en-US" sz="2700" dirty="0" smtClean="0">
                <a:latin typeface="+mj-lt"/>
              </a:rPr>
              <a:t> State University of New York at Buffalo Law School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Degree</a:t>
            </a:r>
            <a:r>
              <a:rPr lang="en-US" sz="3100" dirty="0" smtClean="0">
                <a:latin typeface="+mj-lt"/>
              </a:rPr>
              <a:t>, date of conferral (month/year)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Use “JD expected 2010” or </a:t>
            </a:r>
            <a:r>
              <a:rPr lang="en-US" sz="2700" dirty="0" smtClean="0">
                <a:latin typeface="+mj-lt"/>
              </a:rPr>
              <a:t/>
            </a:r>
            <a:br>
              <a:rPr lang="en-US" sz="2700" dirty="0" smtClean="0">
                <a:latin typeface="+mj-lt"/>
              </a:rPr>
            </a:br>
            <a:r>
              <a:rPr lang="en-US" sz="2700" dirty="0" smtClean="0">
                <a:latin typeface="+mj-lt"/>
              </a:rPr>
              <a:t>“</a:t>
            </a:r>
            <a:r>
              <a:rPr lang="en-US" sz="2700" dirty="0" err="1" smtClean="0">
                <a:latin typeface="+mj-lt"/>
              </a:rPr>
              <a:t>Juris</a:t>
            </a:r>
            <a:r>
              <a:rPr lang="en-US" sz="2700" dirty="0" smtClean="0">
                <a:latin typeface="+mj-lt"/>
              </a:rPr>
              <a:t> Doctor expected 2010” </a:t>
            </a:r>
            <a:r>
              <a:rPr lang="en-US" sz="2700" dirty="0" smtClean="0">
                <a:latin typeface="+mj-lt"/>
              </a:rPr>
              <a:t/>
            </a:r>
            <a:br>
              <a:rPr lang="en-US" sz="2700" dirty="0" smtClean="0">
                <a:latin typeface="+mj-lt"/>
              </a:rPr>
            </a:br>
            <a:r>
              <a:rPr lang="en-US" sz="2700" dirty="0" err="1" smtClean="0">
                <a:latin typeface="+mj-lt"/>
              </a:rPr>
              <a:t>Juris</a:t>
            </a:r>
            <a:r>
              <a:rPr lang="en-US" sz="2700" dirty="0" smtClean="0">
                <a:latin typeface="+mj-lt"/>
              </a:rPr>
              <a:t> </a:t>
            </a:r>
            <a:r>
              <a:rPr lang="en-US" sz="2700" dirty="0" smtClean="0">
                <a:latin typeface="+mj-lt"/>
              </a:rPr>
              <a:t>Doctor</a:t>
            </a:r>
            <a:r>
              <a:rPr lang="en-US" sz="2600" b="1" i="1" dirty="0" smtClean="0">
                <a:solidFill>
                  <a:srgbClr val="FF0000"/>
                </a:solidFill>
                <a:latin typeface="+mj-lt"/>
              </a:rPr>
              <a:t>ate</a:t>
            </a:r>
            <a:r>
              <a:rPr lang="en-US" sz="2700" dirty="0" smtClean="0">
                <a:latin typeface="+mj-lt"/>
              </a:rPr>
              <a:t> is incorrect!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Major</a:t>
            </a:r>
            <a:r>
              <a:rPr lang="en-US" sz="3100" dirty="0" smtClean="0">
                <a:latin typeface="+mj-lt"/>
              </a:rPr>
              <a:t>, minor, dual major, concentration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Anything </a:t>
            </a:r>
            <a:r>
              <a:rPr lang="en-US" sz="3100" dirty="0" smtClean="0">
                <a:latin typeface="+mj-lt"/>
              </a:rPr>
              <a:t>special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16764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Education (cont’d) -- </a:t>
            </a:r>
            <a:r>
              <a:rPr lang="en-US" sz="4400" i="1" dirty="0" smtClean="0"/>
              <a:t>Achievements</a:t>
            </a:r>
            <a:endParaRPr lang="en-US" sz="44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209800"/>
            <a:ext cx="6605588" cy="5927725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sz="3100" dirty="0" smtClean="0">
                <a:latin typeface="+mj-lt"/>
              </a:rPr>
              <a:t>Degree honors, awards, </a:t>
            </a:r>
            <a:r>
              <a:rPr lang="en-US" sz="3100" dirty="0" smtClean="0">
                <a:latin typeface="+mj-lt"/>
              </a:rPr>
              <a:t>rank</a:t>
            </a:r>
          </a:p>
          <a:p>
            <a:pPr marL="0" indent="0" eaLnBrk="1" hangingPunct="1">
              <a:buNone/>
            </a:pPr>
            <a:endParaRPr lang="en-US" sz="3100" dirty="0" smtClean="0">
              <a:latin typeface="+mj-lt"/>
            </a:endParaRPr>
          </a:p>
          <a:p>
            <a:pPr lvl="1" eaLnBrk="1" hangingPunct="1"/>
            <a:r>
              <a:rPr lang="en-US" sz="2700" dirty="0" smtClean="0">
                <a:latin typeface="+mj-lt"/>
              </a:rPr>
              <a:t>GPA:  Found on the HUB</a:t>
            </a:r>
          </a:p>
          <a:p>
            <a:pPr lvl="1" eaLnBrk="1" hangingPunct="1"/>
            <a:r>
              <a:rPr lang="en-US" sz="2700" dirty="0" smtClean="0">
                <a:latin typeface="+mj-lt"/>
              </a:rPr>
              <a:t>Class Rank </a:t>
            </a:r>
            <a:r>
              <a:rPr lang="en-US" sz="2700" dirty="0" smtClean="0">
                <a:latin typeface="+mj-lt"/>
              </a:rPr>
              <a:t>- </a:t>
            </a:r>
            <a:r>
              <a:rPr lang="en-US" sz="2700" dirty="0" smtClean="0">
                <a:latin typeface="+mj-lt"/>
              </a:rPr>
              <a:t>Use benchmarks provided by Records and Registration</a:t>
            </a:r>
            <a:endParaRPr lang="en-US" sz="2200" dirty="0" smtClean="0">
              <a:latin typeface="+mj-lt"/>
            </a:endParaRPr>
          </a:p>
          <a:p>
            <a:pPr lvl="1" eaLnBrk="1" hangingPunct="1"/>
            <a:r>
              <a:rPr lang="en-US" sz="2700" dirty="0" smtClean="0">
                <a:latin typeface="+mj-lt"/>
              </a:rPr>
              <a:t>Courses:  </a:t>
            </a:r>
          </a:p>
          <a:p>
            <a:pPr lvl="2" eaLnBrk="1" hangingPunct="1"/>
            <a:r>
              <a:rPr lang="en-US" sz="2200" dirty="0" smtClean="0">
                <a:latin typeface="+mj-lt"/>
              </a:rPr>
              <a:t>law:  1L (elective); 2L, 3L (relevant courses)</a:t>
            </a:r>
          </a:p>
          <a:p>
            <a:pPr lvl="2" eaLnBrk="1" hangingPunct="1"/>
            <a:r>
              <a:rPr lang="en-US" sz="2200" dirty="0" smtClean="0">
                <a:latin typeface="+mj-lt"/>
              </a:rPr>
              <a:t>undergrad/grad -- major/minor, concentration</a:t>
            </a:r>
          </a:p>
          <a:p>
            <a:pPr lvl="1" eaLnBrk="1" hangingPunct="1"/>
            <a:endParaRPr lang="en-US" sz="27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14478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Estimated Rank Calculations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7056438" cy="5927725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sz="3200" dirty="0" smtClean="0">
                <a:latin typeface="+mj-lt"/>
              </a:rPr>
              <a:t>Generally</a:t>
            </a:r>
            <a:r>
              <a:rPr lang="en-US" sz="3200" dirty="0" smtClean="0">
                <a:latin typeface="+mj-lt"/>
              </a:rPr>
              <a:t>, a GPA over 3.0 is listed.</a:t>
            </a:r>
          </a:p>
          <a:p>
            <a:pPr eaLnBrk="1" hangingPunct="1"/>
            <a:endParaRPr lang="en-US" sz="32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dirty="0" smtClean="0">
                <a:latin typeface="+mj-lt"/>
              </a:rPr>
              <a:t>Your class rank is estimated based on benchmarks released by the </a:t>
            </a:r>
            <a:r>
              <a:rPr lang="en-US" sz="3200" dirty="0" smtClean="0">
                <a:latin typeface="+mj-lt"/>
              </a:rPr>
              <a:t>registrar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and </a:t>
            </a:r>
            <a:r>
              <a:rPr lang="en-US" sz="3200" dirty="0" smtClean="0">
                <a:latin typeface="+mj-lt"/>
              </a:rPr>
              <a:t>may fall at top 5%, 10%, 15%, 20% or 25%.</a:t>
            </a:r>
            <a:endParaRPr lang="en-US" sz="3200" b="1" dirty="0" smtClean="0">
              <a:latin typeface="+mj-lt"/>
            </a:endParaRPr>
          </a:p>
          <a:p>
            <a:pPr eaLnBrk="1" hangingPunct="1"/>
            <a:endParaRPr lang="en-US" sz="3200" b="1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PLEASE ASK if you have any questions, concerns or a special situation!!!</a:t>
            </a:r>
            <a:endParaRPr lang="en-US" sz="1800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en-US" sz="40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096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dirty="0" smtClean="0"/>
              <a:t>The Place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138"/>
            <a:ext cx="6934200" cy="3700462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b="1" dirty="0" smtClean="0">
                <a:latin typeface="+mj-lt"/>
              </a:rPr>
              <a:t>Offices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608 O’Brian Hall</a:t>
            </a:r>
            <a:endParaRPr lang="en-US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Access resources </a:t>
            </a:r>
            <a:r>
              <a:rPr lang="en-US" dirty="0" smtClean="0">
                <a:latin typeface="+mj-lt"/>
              </a:rPr>
              <a:t>online </a:t>
            </a:r>
            <a:r>
              <a:rPr lang="en-US" dirty="0" smtClean="0">
                <a:latin typeface="+mj-lt"/>
              </a:rPr>
              <a:t>at: </a:t>
            </a:r>
            <a:r>
              <a:rPr lang="en-US" sz="2800" b="1" dirty="0" smtClean="0">
                <a:latin typeface="+mj-lt"/>
              </a:rPr>
              <a:t>law.buffalo.edu/CSOtoGo.asp</a:t>
            </a:r>
            <a:endParaRPr lang="en-US" sz="26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685800"/>
            <a:ext cx="6607175" cy="935037"/>
          </a:xfrm>
        </p:spPr>
        <p:txBody>
          <a:bodyPr/>
          <a:lstStyle/>
          <a:p>
            <a:pPr eaLnBrk="1" hangingPunct="1"/>
            <a:r>
              <a:rPr lang="en-US" sz="4400" dirty="0" smtClean="0"/>
              <a:t>Reminders and Phrasing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1905000"/>
            <a:ext cx="6605588" cy="5927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On </a:t>
            </a:r>
            <a:r>
              <a:rPr lang="en-US" sz="3100" dirty="0" smtClean="0">
                <a:latin typeface="+mj-lt"/>
              </a:rPr>
              <a:t>resume, “Estimated class rank:”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Have employer talk to CSO to verify if necessary!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09600"/>
            <a:ext cx="6607175" cy="1350963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(5): Experience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Experience (vs. Employment)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Establish credibility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Account for time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Experience -- </a:t>
            </a:r>
            <a:r>
              <a:rPr lang="en-US" sz="4400" i="1" dirty="0" smtClean="0"/>
              <a:t>Details</a:t>
            </a:r>
            <a:endParaRPr lang="en-US" sz="44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39875"/>
            <a:ext cx="6605588" cy="7756525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Order:  reverse chronological </a:t>
            </a:r>
            <a:r>
              <a:rPr lang="en-US" sz="3100" dirty="0" smtClean="0">
                <a:latin typeface="+mj-lt"/>
              </a:rPr>
              <a:t>order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Key words on the left [“scan line”]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Your </a:t>
            </a:r>
            <a:r>
              <a:rPr lang="en-US" sz="3100" dirty="0" smtClean="0">
                <a:latin typeface="+mj-lt"/>
              </a:rPr>
              <a:t>title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Name </a:t>
            </a:r>
            <a:r>
              <a:rPr lang="en-US" sz="3100" dirty="0" smtClean="0">
                <a:latin typeface="+mj-lt"/>
              </a:rPr>
              <a:t>of organization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Geographic </a:t>
            </a:r>
            <a:r>
              <a:rPr lang="en-US" sz="3100" dirty="0" smtClean="0">
                <a:latin typeface="+mj-lt"/>
              </a:rPr>
              <a:t>location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Dates</a:t>
            </a: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600" dirty="0" smtClean="0">
                <a:latin typeface="+mj-lt"/>
              </a:rPr>
              <a:t>“Box” format is easiest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 smtClean="0">
                <a:latin typeface="+mj-lt"/>
              </a:rPr>
              <a:t>Employer</a:t>
            </a:r>
            <a:r>
              <a:rPr lang="en-US" sz="2200" dirty="0" smtClean="0">
                <a:latin typeface="+mj-lt"/>
              </a:rPr>
              <a:t>	</a:t>
            </a:r>
            <a:r>
              <a:rPr lang="en-US" sz="2200" dirty="0" smtClean="0">
                <a:latin typeface="+mj-lt"/>
              </a:rPr>
              <a:t>City</a:t>
            </a:r>
            <a:r>
              <a:rPr lang="en-US" sz="2200" dirty="0" smtClean="0">
                <a:latin typeface="+mj-lt"/>
              </a:rPr>
              <a:t>, ST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+mj-lt"/>
              </a:rPr>
              <a:t>	</a:t>
            </a:r>
            <a:r>
              <a:rPr lang="en-US" sz="2200" i="1" dirty="0" smtClean="0">
                <a:latin typeface="+mj-lt"/>
              </a:rPr>
              <a:t>Title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Dates</a:t>
            </a:r>
            <a:endParaRPr lang="en-US" sz="22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+mj-lt"/>
              </a:rPr>
              <a:t>	Job description goes under here—see next slide!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588963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Experience -- </a:t>
            </a:r>
            <a:r>
              <a:rPr lang="en-US" sz="4400" i="1" dirty="0" smtClean="0"/>
              <a:t>Dates</a:t>
            </a:r>
            <a:endParaRPr lang="en-US" sz="44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2" y="1600200"/>
            <a:ext cx="6605588" cy="5927725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</a:rPr>
              <a:t>Time / Dates (Watch your dashes</a:t>
            </a:r>
            <a:r>
              <a:rPr lang="en-US" dirty="0" smtClean="0">
                <a:latin typeface="+mj-lt"/>
              </a:rPr>
              <a:t>!)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Incorrect!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11/1/04-10/26/05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November 1, 2004-October 26, 2005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TOO </a:t>
            </a:r>
            <a:r>
              <a:rPr lang="en-US" dirty="0" smtClean="0">
                <a:latin typeface="+mj-lt"/>
              </a:rPr>
              <a:t>DETAILED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Correct: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November 2004 - October 2005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Nov. 2004 – Oct. 2005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2003-04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Academic Year 2004-05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+mj-lt"/>
              </a:rPr>
              <a:t>Spring 2004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533400"/>
            <a:ext cx="6607175" cy="7826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Nothing to Write 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24000"/>
            <a:ext cx="6605588" cy="65532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Young: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“</a:t>
            </a:r>
            <a:r>
              <a:rPr lang="en-US" dirty="0" smtClean="0">
                <a:latin typeface="+mj-lt"/>
              </a:rPr>
              <a:t>I am right out of undergraduate, and I have no experience</a:t>
            </a:r>
            <a:r>
              <a:rPr lang="en-US" dirty="0" smtClean="0">
                <a:latin typeface="+mj-lt"/>
              </a:rPr>
              <a:t>.”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</a:rPr>
              <a:t>The Not as </a:t>
            </a:r>
            <a:r>
              <a:rPr lang="en-US" dirty="0" smtClean="0">
                <a:latin typeface="+mj-lt"/>
              </a:rPr>
              <a:t>Young: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“</a:t>
            </a:r>
            <a:r>
              <a:rPr lang="en-US" dirty="0" smtClean="0">
                <a:latin typeface="+mj-lt"/>
              </a:rPr>
              <a:t>This is my second career; I am over experienced and have no legal background.”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</a:rPr>
              <a:t>Everyone: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“</a:t>
            </a:r>
            <a:r>
              <a:rPr lang="en-US" dirty="0" smtClean="0">
                <a:latin typeface="+mj-lt"/>
              </a:rPr>
              <a:t>I do not know how to distinguish myself from everyone else.”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533400"/>
            <a:ext cx="6607175" cy="1350963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Experience </a:t>
            </a:r>
            <a:r>
              <a:rPr lang="en-US" sz="4400" dirty="0" smtClean="0"/>
              <a:t>– </a:t>
            </a:r>
            <a:br>
              <a:rPr lang="en-US" sz="4400" dirty="0" smtClean="0"/>
            </a:br>
            <a:r>
              <a:rPr lang="en-US" sz="4400" i="1" dirty="0" smtClean="0"/>
              <a:t>Job </a:t>
            </a:r>
            <a:r>
              <a:rPr lang="en-US" sz="4400" i="1" dirty="0" smtClean="0"/>
              <a:t>Description</a:t>
            </a:r>
            <a:endParaRPr lang="en-US" sz="44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Description</a:t>
            </a:r>
            <a:r>
              <a:rPr lang="en-US" dirty="0" smtClean="0">
                <a:latin typeface="+mj-lt"/>
              </a:rPr>
              <a:t>:  focus on your skills, </a:t>
            </a:r>
            <a:r>
              <a:rPr lang="en-US" dirty="0" smtClean="0">
                <a:latin typeface="+mj-lt"/>
              </a:rPr>
              <a:t>achievements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Start with a verb (no “I”);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use </a:t>
            </a:r>
            <a:r>
              <a:rPr lang="en-US" dirty="0" smtClean="0">
                <a:latin typeface="+mj-lt"/>
              </a:rPr>
              <a:t>short, succinct phrases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Let the reader know what you know and can do for him/her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09600"/>
            <a:ext cx="6607175" cy="7826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Experience (continued)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6605588" cy="69342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i="1" dirty="0" smtClean="0">
                <a:latin typeface="+mj-lt"/>
              </a:rPr>
              <a:t>Legal</a:t>
            </a:r>
            <a:r>
              <a:rPr lang="en-US" sz="3100" dirty="0" smtClean="0">
                <a:latin typeface="+mj-lt"/>
              </a:rPr>
              <a:t> and </a:t>
            </a:r>
            <a:r>
              <a:rPr lang="en-US" sz="3100" i="1" dirty="0" smtClean="0">
                <a:latin typeface="+mj-lt"/>
              </a:rPr>
              <a:t>Non-Legal</a:t>
            </a:r>
            <a:r>
              <a:rPr lang="en-US" sz="3100" dirty="0" smtClean="0">
                <a:latin typeface="+mj-lt"/>
              </a:rPr>
              <a:t>: </a:t>
            </a:r>
            <a:r>
              <a:rPr lang="en-US" sz="3100" dirty="0" smtClean="0">
                <a:latin typeface="+mj-lt"/>
              </a:rPr>
              <a:t/>
            </a:r>
            <a:br>
              <a:rPr lang="en-US" sz="3100" dirty="0" smtClean="0">
                <a:latin typeface="+mj-lt"/>
              </a:rPr>
            </a:br>
            <a:r>
              <a:rPr lang="en-US" sz="3100" dirty="0" smtClean="0">
                <a:latin typeface="+mj-lt"/>
              </a:rPr>
              <a:t>To </a:t>
            </a:r>
            <a:r>
              <a:rPr lang="en-US" sz="3100" dirty="0" smtClean="0">
                <a:latin typeface="+mj-lt"/>
              </a:rPr>
              <a:t>divide or not to divide</a:t>
            </a:r>
            <a:r>
              <a:rPr lang="en-US" sz="3100" dirty="0" smtClean="0"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Other headings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internships,  clinical experience, more specific (e.g., teaching, business, law-related, industry-specific)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/>
            </a:r>
            <a:br>
              <a:rPr lang="en-US" sz="3100" dirty="0" smtClean="0">
                <a:latin typeface="+mj-lt"/>
              </a:rPr>
            </a:br>
            <a:r>
              <a:rPr lang="en-US" sz="3100" dirty="0" smtClean="0">
                <a:latin typeface="+mj-lt"/>
              </a:rPr>
              <a:t>Minor </a:t>
            </a:r>
            <a:r>
              <a:rPr lang="en-US" sz="3100" dirty="0" smtClean="0">
                <a:latin typeface="+mj-lt"/>
              </a:rPr>
              <a:t>jobs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List, drop, combine, summarize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Some job descriptions are </a:t>
            </a:r>
            <a:r>
              <a:rPr lang="en-US" sz="2700" dirty="0" smtClean="0">
                <a:latin typeface="+mj-lt"/>
              </a:rPr>
              <a:t>obvious - receptionist</a:t>
            </a:r>
            <a:r>
              <a:rPr lang="en-US" sz="2700" dirty="0" smtClean="0">
                <a:latin typeface="+mj-lt"/>
              </a:rPr>
              <a:t>, caddy, </a:t>
            </a:r>
            <a:r>
              <a:rPr lang="en-US" sz="2700" dirty="0" smtClean="0">
                <a:latin typeface="+mj-lt"/>
              </a:rPr>
              <a:t>wait staff - don’t </a:t>
            </a:r>
            <a:r>
              <a:rPr lang="en-US" sz="2700" dirty="0" smtClean="0">
                <a:latin typeface="+mj-lt"/>
              </a:rPr>
              <a:t>waste space on a </a:t>
            </a:r>
            <a:r>
              <a:rPr lang="en-US" sz="2700" dirty="0" smtClean="0">
                <a:latin typeface="+mj-lt"/>
              </a:rPr>
              <a:t>description</a:t>
            </a:r>
            <a:br>
              <a:rPr lang="en-US" sz="2700" dirty="0" smtClean="0">
                <a:latin typeface="+mj-lt"/>
              </a:rPr>
            </a:br>
            <a:r>
              <a:rPr lang="en-US" sz="2700" dirty="0" smtClean="0">
                <a:latin typeface="+mj-lt"/>
              </a:rPr>
              <a:t>(it </a:t>
            </a:r>
            <a:r>
              <a:rPr lang="en-US" sz="2700" dirty="0" smtClean="0">
                <a:latin typeface="+mj-lt"/>
              </a:rPr>
              <a:t>also makes it look BIGGER)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09600"/>
            <a:ext cx="6607175" cy="1274763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From the top down (6): </a:t>
            </a:r>
            <a:r>
              <a:rPr lang="en-US" sz="4400" i="1" dirty="0" smtClean="0"/>
              <a:t>Other Headings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Miscellaneous, Languages, Skills, Interests, Volunteer, Affiliations, Publications . . 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Make sure it says something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Common ground; base for casual conversation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Odds n’ Ends:  you’re someone to remember--positively!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401637"/>
            <a:ext cx="6607175" cy="1579563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Examples of Other Skills/Interests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6605588" cy="7315200"/>
          </a:xfrm>
          <a:noFill/>
        </p:spPr>
        <p:txBody>
          <a:bodyPr lIns="99121" tIns="48691" rIns="99121" bIns="48691"/>
          <a:lstStyle/>
          <a:p>
            <a:pPr marL="500063" lvl="1" indent="0" eaLnBrk="1" hangingPunct="1">
              <a:buNone/>
            </a:pPr>
            <a:r>
              <a:rPr lang="en-US" dirty="0" smtClean="0">
                <a:latin typeface="+mj-lt"/>
              </a:rPr>
              <a:t>Language skills very important</a:t>
            </a:r>
          </a:p>
          <a:p>
            <a:pPr lvl="2" eaLnBrk="1" hangingPunct="1"/>
            <a:r>
              <a:rPr lang="en-US" sz="2400" dirty="0" smtClean="0">
                <a:latin typeface="+mj-lt"/>
              </a:rPr>
              <a:t>public interest, immigration</a:t>
            </a:r>
          </a:p>
          <a:p>
            <a:pPr lvl="2" eaLnBrk="1" hangingPunct="1"/>
            <a:r>
              <a:rPr lang="en-US" sz="2400" dirty="0" smtClean="0">
                <a:latin typeface="+mj-lt"/>
              </a:rPr>
              <a:t>level (e.g., fluent, conversational, reading, writing</a:t>
            </a:r>
            <a:r>
              <a:rPr lang="en-US" sz="2400" dirty="0" smtClean="0">
                <a:latin typeface="+mj-lt"/>
              </a:rPr>
              <a:t>)</a:t>
            </a:r>
            <a:r>
              <a:rPr lang="en-US" sz="2200" dirty="0" smtClean="0">
                <a:latin typeface="+mj-lt"/>
              </a:rPr>
              <a:t/>
            </a:r>
            <a:br>
              <a:rPr lang="en-US" sz="2200" dirty="0" smtClean="0">
                <a:latin typeface="+mj-lt"/>
              </a:rPr>
            </a:br>
            <a:endParaRPr lang="en-US" sz="2200" dirty="0" smtClean="0">
              <a:latin typeface="+mj-lt"/>
            </a:endParaRPr>
          </a:p>
          <a:p>
            <a:pPr marL="500063" lvl="1" indent="0" eaLnBrk="1" hangingPunct="1">
              <a:buNone/>
            </a:pPr>
            <a:r>
              <a:rPr lang="en-US" sz="2700" dirty="0" smtClean="0">
                <a:latin typeface="+mj-lt"/>
              </a:rPr>
              <a:t>Computer skills</a:t>
            </a:r>
          </a:p>
          <a:p>
            <a:pPr lvl="2" eaLnBrk="1" hangingPunct="1"/>
            <a:r>
              <a:rPr lang="en-US" sz="2400" dirty="0" smtClean="0">
                <a:latin typeface="+mj-lt"/>
              </a:rPr>
              <a:t>Basic word processing is assumed!  </a:t>
            </a:r>
          </a:p>
          <a:p>
            <a:pPr lvl="2" eaLnBrk="1" hangingPunct="1"/>
            <a:r>
              <a:rPr lang="en-US" sz="2400" dirty="0" smtClean="0">
                <a:latin typeface="+mj-lt"/>
              </a:rPr>
              <a:t>Lexis/Westlaw and other legal programs are important</a:t>
            </a:r>
          </a:p>
          <a:p>
            <a:pPr lvl="2" eaLnBrk="1" hangingPunct="1"/>
            <a:r>
              <a:rPr lang="en-US" sz="2400" dirty="0" smtClean="0">
                <a:latin typeface="+mj-lt"/>
              </a:rPr>
              <a:t>List only extraordinary/relevant proficiencies</a:t>
            </a:r>
            <a:r>
              <a:rPr lang="en-US" sz="2400" dirty="0" smtClean="0">
                <a:latin typeface="+mj-lt"/>
              </a:rPr>
              <a:t>.</a:t>
            </a:r>
            <a:r>
              <a:rPr lang="en-US" sz="2200" dirty="0" smtClean="0">
                <a:latin typeface="+mj-lt"/>
              </a:rPr>
              <a:t/>
            </a:r>
            <a:br>
              <a:rPr lang="en-US" sz="2200" dirty="0" smtClean="0">
                <a:latin typeface="+mj-lt"/>
              </a:rPr>
            </a:br>
            <a:endParaRPr lang="en-US" sz="2200" dirty="0" smtClean="0">
              <a:latin typeface="+mj-lt"/>
            </a:endParaRPr>
          </a:p>
          <a:p>
            <a:pPr marL="500063" lvl="1" indent="0" eaLnBrk="1" hangingPunct="1">
              <a:buNone/>
            </a:pPr>
            <a:r>
              <a:rPr lang="en-US" sz="2700" dirty="0" smtClean="0">
                <a:latin typeface="+mj-lt"/>
              </a:rPr>
              <a:t>Interests:  “reading” vs. “books by Asimov,” antique car </a:t>
            </a:r>
            <a:r>
              <a:rPr lang="en-US" sz="2700" dirty="0" smtClean="0">
                <a:latin typeface="+mj-lt"/>
              </a:rPr>
              <a:t>restoration</a:t>
            </a:r>
            <a:br>
              <a:rPr lang="en-US" sz="2700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  <a:p>
            <a:pPr marL="500063" lvl="1" indent="0" eaLnBrk="1" hangingPunct="1">
              <a:buNone/>
            </a:pPr>
            <a:r>
              <a:rPr lang="en-US" sz="2700" dirty="0" smtClean="0">
                <a:latin typeface="+mj-lt"/>
              </a:rPr>
              <a:t>Sports:  </a:t>
            </a:r>
            <a:r>
              <a:rPr lang="en-US" sz="2700" dirty="0" smtClean="0">
                <a:latin typeface="+mj-lt"/>
              </a:rPr>
              <a:t>discipline,</a:t>
            </a:r>
            <a:br>
              <a:rPr lang="en-US" sz="2700" dirty="0" smtClean="0">
                <a:latin typeface="+mj-lt"/>
              </a:rPr>
            </a:br>
            <a:r>
              <a:rPr lang="en-US" sz="2700" dirty="0" smtClean="0">
                <a:latin typeface="+mj-lt"/>
              </a:rPr>
              <a:t>time </a:t>
            </a:r>
            <a:r>
              <a:rPr lang="en-US" sz="2700" dirty="0" smtClean="0">
                <a:latin typeface="+mj-lt"/>
              </a:rPr>
              <a:t>management, leadership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889750" cy="1676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For Further Reference…</a:t>
            </a:r>
            <a:br>
              <a:rPr lang="en-US" sz="4400" dirty="0" smtClean="0"/>
            </a:br>
            <a:r>
              <a:rPr lang="en-US" sz="4400" dirty="0" smtClean="0"/>
              <a:t>Supplemental Materials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9896" y="2471739"/>
            <a:ext cx="5821904" cy="52244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Writing Sample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References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Cover Letters (later)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8588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6824663" cy="77724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Part A: </a:t>
            </a: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lang="en-US" sz="3200" b="1" dirty="0" smtClean="0">
                <a:latin typeface="+mj-lt"/>
              </a:rPr>
              <a:t>What </a:t>
            </a:r>
            <a:r>
              <a:rPr lang="en-US" sz="3200" b="1" dirty="0" smtClean="0">
                <a:latin typeface="+mj-lt"/>
              </a:rPr>
              <a:t>is a Resume, what is it for?</a:t>
            </a:r>
          </a:p>
          <a:p>
            <a:pPr lvl="1" eaLnBrk="1" hangingPunct="1"/>
            <a:r>
              <a:rPr lang="en-US" sz="2800" dirty="0" smtClean="0">
                <a:latin typeface="+mj-lt"/>
              </a:rPr>
              <a:t>  How a Resume Functions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Part B:</a:t>
            </a: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lang="en-US" sz="3200" b="1" dirty="0" smtClean="0">
                <a:latin typeface="+mj-lt"/>
              </a:rPr>
              <a:t>Style </a:t>
            </a:r>
            <a:r>
              <a:rPr lang="en-US" sz="3200" b="1" dirty="0" smtClean="0">
                <a:latin typeface="+mj-lt"/>
              </a:rPr>
              <a:t>and Formatting</a:t>
            </a:r>
          </a:p>
          <a:p>
            <a:pPr lvl="1" eaLnBrk="1" hangingPunct="1"/>
            <a:r>
              <a:rPr lang="en-US" sz="2800" dirty="0" smtClean="0">
                <a:latin typeface="+mj-lt"/>
              </a:rPr>
              <a:t> Putting in the details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Part C:</a:t>
            </a: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lang="en-US" sz="3200" b="1" dirty="0" smtClean="0">
                <a:latin typeface="+mj-lt"/>
              </a:rPr>
              <a:t>Resume </a:t>
            </a:r>
            <a:r>
              <a:rPr lang="en-US" sz="3200" b="1" dirty="0" smtClean="0">
                <a:latin typeface="+mj-lt"/>
              </a:rPr>
              <a:t>Critiques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Question &amp; </a:t>
            </a:r>
            <a:r>
              <a:rPr lang="en-US" sz="3200" b="1" dirty="0" smtClean="0">
                <a:latin typeface="+mj-lt"/>
              </a:rPr>
              <a:t>Answer</a:t>
            </a:r>
          </a:p>
          <a:p>
            <a:pPr marL="0" indent="0" eaLnBrk="1" hangingPunct="1">
              <a:buNone/>
            </a:pPr>
            <a:endParaRPr lang="en-US" sz="32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3200" b="1" dirty="0" smtClean="0">
                <a:latin typeface="+mj-lt"/>
              </a:rPr>
              <a:t>Length </a:t>
            </a:r>
            <a:r>
              <a:rPr lang="en-US" sz="3200" b="1" dirty="0" smtClean="0">
                <a:latin typeface="+mj-lt"/>
              </a:rPr>
              <a:t>of Program:  </a:t>
            </a:r>
            <a:r>
              <a:rPr lang="en-US" sz="3200" dirty="0" smtClean="0">
                <a:latin typeface="+mj-lt"/>
              </a:rPr>
              <a:t>60 minutes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7826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i="1" dirty="0" smtClean="0"/>
              <a:t>Writing Sample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295400"/>
            <a:ext cx="6605588" cy="8153400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Have it </a:t>
            </a:r>
            <a:r>
              <a:rPr lang="en-US" sz="2800" dirty="0" smtClean="0">
                <a:latin typeface="+mj-lt"/>
              </a:rPr>
              <a:t>ready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Short (3-5 pp. ok); best quality (always); relevant (if possible); updated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Gives </a:t>
            </a:r>
            <a:r>
              <a:rPr lang="en-US" sz="2800" dirty="0" smtClean="0">
                <a:latin typeface="+mj-lt"/>
              </a:rPr>
              <a:t>reader a sense of how you think and analyze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Shows </a:t>
            </a:r>
            <a:r>
              <a:rPr lang="en-US" sz="2800" dirty="0" smtClean="0">
                <a:latin typeface="+mj-lt"/>
              </a:rPr>
              <a:t>if, and how effectively, you can make a point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Can </a:t>
            </a:r>
            <a:r>
              <a:rPr lang="en-US" sz="2800" dirty="0" smtClean="0">
                <a:latin typeface="+mj-lt"/>
              </a:rPr>
              <a:t>have more than one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Published </a:t>
            </a:r>
            <a:r>
              <a:rPr lang="en-US" sz="2800" dirty="0" smtClean="0">
                <a:latin typeface="+mj-lt"/>
              </a:rPr>
              <a:t>pieces</a:t>
            </a:r>
          </a:p>
          <a:p>
            <a:pPr marL="0" indent="0" eaLnBrk="1" hangingPunct="1">
              <a:buNone/>
            </a:pPr>
            <a:endParaRPr lang="en-US" sz="2800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+mj-lt"/>
              </a:rPr>
              <a:t>1L </a:t>
            </a:r>
            <a:r>
              <a:rPr lang="en-US" sz="2800" dirty="0" smtClean="0">
                <a:latin typeface="+mj-lt"/>
              </a:rPr>
              <a:t>R &amp; </a:t>
            </a:r>
            <a:r>
              <a:rPr lang="en-US" sz="2800" dirty="0" smtClean="0"/>
              <a:t>W assignment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2613" y="665163"/>
            <a:ext cx="6607175" cy="6302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Example -- </a:t>
            </a:r>
            <a:r>
              <a:rPr lang="en-US" sz="4400" i="1" dirty="0" smtClean="0"/>
              <a:t>References</a:t>
            </a:r>
            <a:endParaRPr lang="en-US" sz="4400" dirty="0" smtClean="0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7700" y="1600200"/>
            <a:ext cx="6605588" cy="67992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“References Available on Request” is fine, but not </a:t>
            </a:r>
            <a:r>
              <a:rPr lang="en-US" dirty="0" smtClean="0">
                <a:latin typeface="+mj-lt"/>
              </a:rPr>
              <a:t>required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Use separate page for references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How </a:t>
            </a:r>
            <a:r>
              <a:rPr lang="en-US" dirty="0" smtClean="0">
                <a:latin typeface="+mj-lt"/>
              </a:rPr>
              <a:t>many:  3-5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Contact </a:t>
            </a:r>
            <a:r>
              <a:rPr lang="en-US" dirty="0" smtClean="0">
                <a:latin typeface="+mj-lt"/>
              </a:rPr>
              <a:t>info only!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Name, Title, </a:t>
            </a:r>
            <a:r>
              <a:rPr lang="en-US" dirty="0" smtClean="0">
                <a:latin typeface="+mj-lt"/>
              </a:rPr>
              <a:t>Address,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Phone</a:t>
            </a:r>
            <a:r>
              <a:rPr lang="en-US" dirty="0" smtClean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Email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References -- to list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76400"/>
            <a:ext cx="6605588" cy="67230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List (name, title, business address, telephone number, email</a:t>
            </a:r>
            <a:r>
              <a:rPr lang="en-US" dirty="0" smtClean="0">
                <a:latin typeface="+mj-lt"/>
              </a:rPr>
              <a:t>)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“Bell ringers” </a:t>
            </a:r>
            <a:r>
              <a:rPr lang="en-US" dirty="0" smtClean="0">
                <a:latin typeface="+mj-lt"/>
              </a:rPr>
              <a:t>or known to prospective </a:t>
            </a:r>
            <a:r>
              <a:rPr lang="en-US" dirty="0" smtClean="0">
                <a:latin typeface="+mj-lt"/>
              </a:rPr>
              <a:t>reader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References -- whom to list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600200"/>
            <a:ext cx="6605588" cy="67992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Lawyers like to talk to lawyers:  attorneys, judges, </a:t>
            </a:r>
            <a:r>
              <a:rPr lang="en-US" dirty="0" smtClean="0">
                <a:latin typeface="+mj-lt"/>
              </a:rPr>
              <a:t>faculty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(Research </a:t>
            </a:r>
            <a:r>
              <a:rPr lang="en-US" dirty="0" smtClean="0">
                <a:latin typeface="+mj-lt"/>
              </a:rPr>
              <a:t>and Writing faculty</a:t>
            </a:r>
            <a:r>
              <a:rPr lang="en-US" dirty="0" smtClean="0">
                <a:latin typeface="+mj-lt"/>
              </a:rPr>
              <a:t>)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Employers, pre-law faculty: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people </a:t>
            </a:r>
            <a:r>
              <a:rPr lang="en-US" dirty="0" smtClean="0">
                <a:latin typeface="+mj-lt"/>
              </a:rPr>
              <a:t>who REALLY know </a:t>
            </a:r>
            <a:r>
              <a:rPr lang="en-US" dirty="0" smtClean="0">
                <a:latin typeface="+mj-lt"/>
              </a:rPr>
              <a:t>you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Personal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References -- check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7700" y="1524000"/>
            <a:ext cx="6605588" cy="68754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Contact your references first</a:t>
            </a:r>
            <a:r>
              <a:rPr lang="en-US" dirty="0" smtClean="0">
                <a:latin typeface="+mj-lt"/>
              </a:rPr>
              <a:t>: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Permission to use their name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Remind them:  be sure they know who you are and what you did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Be sure they will be enthusiastic references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Prompt them on what you would like them to say; draft the letter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2613" y="685800"/>
            <a:ext cx="6607175" cy="6302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Summary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7700" y="1524000"/>
            <a:ext cx="6605588" cy="6875463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Perspective on the process:  overview and an </a:t>
            </a:r>
            <a:r>
              <a:rPr lang="en-US" dirty="0" smtClean="0">
                <a:latin typeface="+mj-lt"/>
              </a:rPr>
              <a:t>example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Draft your resume </a:t>
            </a:r>
            <a:r>
              <a:rPr lang="en-US" dirty="0" smtClean="0">
                <a:latin typeface="+mj-lt"/>
              </a:rPr>
              <a:t>and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bring </a:t>
            </a:r>
            <a:r>
              <a:rPr lang="en-US" dirty="0" smtClean="0">
                <a:latin typeface="+mj-lt"/>
              </a:rPr>
              <a:t>it in for review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Long is OK.  Easier to cut out than to figure out what is missing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Set up an appointment to have your cover letter and resume reviewed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609600"/>
            <a:ext cx="6607175" cy="13922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Where to get more information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buNone/>
            </a:pPr>
            <a:r>
              <a:rPr lang="en-US" dirty="0" smtClean="0">
                <a:latin typeface="+mj-lt"/>
              </a:rPr>
              <a:t>Alumni lists, BAMP lists, books, articles, electronic </a:t>
            </a:r>
            <a:r>
              <a:rPr lang="en-US" dirty="0" smtClean="0">
                <a:latin typeface="+mj-lt"/>
              </a:rPr>
              <a:t>sources</a:t>
            </a:r>
          </a:p>
          <a:p>
            <a:pPr marL="0" indent="0" eaLnBrk="1" hangingPunct="1">
              <a:buNone/>
            </a:pPr>
            <a:endParaRPr lang="en-US" dirty="0" smtClean="0">
              <a:latin typeface="+mj-lt"/>
            </a:endParaRPr>
          </a:p>
          <a:p>
            <a:pPr lvl="1" eaLnBrk="1" hangingPunct="1"/>
            <a:r>
              <a:rPr lang="en-US" dirty="0" smtClean="0">
                <a:latin typeface="+mj-lt"/>
              </a:rPr>
              <a:t>See Bibliography</a:t>
            </a:r>
          </a:p>
          <a:p>
            <a:pPr lvl="1" eaLnBrk="1" hangingPunct="1"/>
            <a:r>
              <a:rPr lang="en-US" dirty="0" smtClean="0">
                <a:latin typeface="+mj-lt"/>
              </a:rPr>
              <a:t>Dawn </a:t>
            </a:r>
            <a:r>
              <a:rPr lang="en-US" dirty="0" err="1" smtClean="0">
                <a:latin typeface="+mj-lt"/>
              </a:rPr>
              <a:t>Skopinski</a:t>
            </a:r>
            <a:r>
              <a:rPr lang="en-US" dirty="0" smtClean="0">
                <a:latin typeface="+mj-lt"/>
              </a:rPr>
              <a:t> (Room 610)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036763"/>
            <a:ext cx="6607175" cy="706437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dirty="0" smtClean="0"/>
              <a:t>GOOD LUCK!!</a:t>
            </a:r>
          </a:p>
        </p:txBody>
      </p:sp>
      <p:pic>
        <p:nvPicPr>
          <p:cNvPr id="50179" name="Picture 4" descr="AG0028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87763"/>
            <a:ext cx="3922713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1"/>
            <a:ext cx="7162799" cy="14478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Part A:</a:t>
            </a:r>
            <a:br>
              <a:rPr lang="en-US" sz="4400" dirty="0" smtClean="0"/>
            </a:br>
            <a:r>
              <a:rPr lang="en-US" sz="4400" dirty="0" smtClean="0"/>
              <a:t>How the Resume 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057400"/>
            <a:ext cx="6605588" cy="6900862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1. </a:t>
            </a:r>
            <a:r>
              <a:rPr lang="en-US" sz="3100" b="1" dirty="0" smtClean="0">
                <a:latin typeface="+mj-lt"/>
              </a:rPr>
              <a:t>Advertisement!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Employer’s First Impression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Helps you get the interview.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2. </a:t>
            </a:r>
            <a:r>
              <a:rPr lang="en-US" sz="3100" b="1" dirty="0" smtClean="0">
                <a:latin typeface="+mj-lt"/>
              </a:rPr>
              <a:t>Interview Material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reference your skills and achievements during the interview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Control the process!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3. </a:t>
            </a:r>
            <a:r>
              <a:rPr lang="en-US" sz="3100" b="1" dirty="0" smtClean="0">
                <a:latin typeface="+mj-lt"/>
              </a:rPr>
              <a:t>Calling Card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Reminder of who you 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Serves as a way for the interviewer to remember you </a:t>
            </a:r>
            <a:r>
              <a:rPr lang="en-US" sz="2700" dirty="0" smtClean="0">
                <a:latin typeface="+mj-lt"/>
              </a:rPr>
              <a:t>LATER</a:t>
            </a:r>
            <a:endParaRPr lang="en-US" sz="27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304800"/>
            <a:ext cx="6607175" cy="21336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First Function:</a:t>
            </a:r>
            <a:br>
              <a:rPr lang="en-US" sz="4400" dirty="0" smtClean="0"/>
            </a:br>
            <a:r>
              <a:rPr lang="en-US" sz="4400" dirty="0" smtClean="0"/>
              <a:t>First Impressions,</a:t>
            </a:r>
            <a:br>
              <a:rPr lang="en-US" sz="4400" dirty="0" smtClean="0"/>
            </a:br>
            <a:r>
              <a:rPr lang="en-US" sz="4400" dirty="0" smtClean="0"/>
              <a:t>Resume as Advertisement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7162799" cy="69865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First </a:t>
            </a:r>
            <a:r>
              <a:rPr lang="en-US" sz="3100" dirty="0" smtClean="0">
                <a:latin typeface="+mj-lt"/>
              </a:rPr>
              <a:t>Function - </a:t>
            </a:r>
            <a:r>
              <a:rPr lang="en-US" sz="3100" b="1" dirty="0" smtClean="0">
                <a:latin typeface="+mj-lt"/>
              </a:rPr>
              <a:t>Get </a:t>
            </a:r>
            <a:r>
              <a:rPr lang="en-US" sz="3100" b="1" dirty="0" smtClean="0">
                <a:latin typeface="+mj-lt"/>
              </a:rPr>
              <a:t>their attention</a:t>
            </a:r>
            <a:r>
              <a:rPr lang="en-US" sz="3100" b="1" dirty="0" smtClean="0">
                <a:latin typeface="+mj-lt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Next time you watch TV, notice the ads!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Know the </a:t>
            </a:r>
            <a:r>
              <a:rPr lang="en-US" sz="2700" dirty="0" smtClean="0">
                <a:latin typeface="+mj-lt"/>
              </a:rPr>
              <a:t>product</a:t>
            </a:r>
            <a:endParaRPr lang="en-US" sz="27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Hit highlights of the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Know the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Catch their attention!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Example</a:t>
            </a:r>
            <a:r>
              <a:rPr lang="en-US" sz="3100" dirty="0" smtClean="0">
                <a:latin typeface="+mj-lt"/>
              </a:rPr>
              <a:t>: McDonalds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Different ads highlighting different products to different audiences.  Happy Meals to </a:t>
            </a:r>
            <a:r>
              <a:rPr lang="en-US" sz="2700" dirty="0" smtClean="0">
                <a:latin typeface="+mj-lt"/>
              </a:rPr>
              <a:t>kids</a:t>
            </a:r>
            <a:r>
              <a:rPr lang="en-US" sz="2700" dirty="0" smtClean="0">
                <a:latin typeface="+mj-lt"/>
              </a:rPr>
              <a:t>, Big Macs to </a:t>
            </a:r>
            <a:r>
              <a:rPr lang="en-US" sz="2700" dirty="0" smtClean="0">
                <a:latin typeface="+mj-lt"/>
              </a:rPr>
              <a:t>adults</a:t>
            </a:r>
            <a:r>
              <a:rPr lang="en-US" sz="2700" dirty="0" smtClean="0"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Make </a:t>
            </a:r>
            <a:r>
              <a:rPr lang="en-US" sz="3100" dirty="0" smtClean="0">
                <a:latin typeface="+mj-lt"/>
              </a:rPr>
              <a:t>the reader hungry for more!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1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582613" y="304800"/>
            <a:ext cx="6607175" cy="15748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Advertisement 1:Know the Product—You!</a:t>
            </a:r>
          </a:p>
        </p:txBody>
      </p:sp>
      <p:sp>
        <p:nvSpPr>
          <p:cNvPr id="1433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228600" y="2471738"/>
            <a:ext cx="7315200" cy="7129462"/>
          </a:xfrm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More </a:t>
            </a:r>
            <a:r>
              <a:rPr lang="en-US" sz="3100" dirty="0" smtClean="0">
                <a:latin typeface="+mj-lt"/>
              </a:rPr>
              <a:t>Self-Assessment - know </a:t>
            </a:r>
            <a:r>
              <a:rPr lang="en-US" sz="3100" dirty="0" smtClean="0">
                <a:latin typeface="+mj-lt"/>
              </a:rPr>
              <a:t>“thyself”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Pick </a:t>
            </a:r>
            <a:r>
              <a:rPr lang="en-US" sz="3100" dirty="0" smtClean="0">
                <a:latin typeface="+mj-lt"/>
              </a:rPr>
              <a:t>out your best selling points.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Are you Prius or an Escalade? Both are </a:t>
            </a:r>
            <a:r>
              <a:rPr lang="en-US" sz="2700" dirty="0" smtClean="0">
                <a:latin typeface="+mj-lt"/>
              </a:rPr>
              <a:t>popular </a:t>
            </a:r>
            <a:r>
              <a:rPr lang="en-US" sz="2700" dirty="0" smtClean="0">
                <a:latin typeface="+mj-lt"/>
              </a:rPr>
              <a:t>cars, but appeal to very different buyers.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Evaluate </a:t>
            </a:r>
            <a:r>
              <a:rPr lang="en-US" sz="3100" dirty="0" smtClean="0">
                <a:latin typeface="+mj-lt"/>
              </a:rPr>
              <a:t>yourself with Objectivity/Distance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 Identify your weak </a:t>
            </a:r>
            <a:r>
              <a:rPr lang="en-US" sz="2700" dirty="0" smtClean="0">
                <a:latin typeface="+mj-lt"/>
              </a:rPr>
              <a:t>points</a:t>
            </a:r>
            <a:br>
              <a:rPr lang="en-US" sz="2700" dirty="0" smtClean="0">
                <a:latin typeface="+mj-lt"/>
              </a:rPr>
            </a:br>
            <a:r>
              <a:rPr lang="en-US" sz="2700" dirty="0" smtClean="0">
                <a:latin typeface="+mj-lt"/>
              </a:rPr>
              <a:t> (avoid </a:t>
            </a:r>
            <a:r>
              <a:rPr lang="en-US" sz="2700" dirty="0" smtClean="0">
                <a:latin typeface="+mj-lt"/>
              </a:rPr>
              <a:t>“spin,” prepare to answer)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 Bring out your </a:t>
            </a:r>
            <a:r>
              <a:rPr lang="en-US" sz="2700" dirty="0" smtClean="0">
                <a:latin typeface="+mj-lt"/>
              </a:rPr>
              <a:t>best and </a:t>
            </a:r>
            <a:r>
              <a:rPr lang="en-US" sz="2700" dirty="0" smtClean="0">
                <a:latin typeface="+mj-lt"/>
              </a:rPr>
              <a:t>relevant credentials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Make </a:t>
            </a:r>
            <a:r>
              <a:rPr lang="en-US" sz="3100" dirty="0" smtClean="0">
                <a:latin typeface="+mj-lt"/>
              </a:rPr>
              <a:t>others a part of the </a:t>
            </a:r>
            <a:r>
              <a:rPr lang="en-US" sz="3100" dirty="0" smtClean="0">
                <a:latin typeface="+mj-lt"/>
              </a:rPr>
              <a:t>process</a:t>
            </a:r>
            <a:endParaRPr lang="en-US" sz="31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457200"/>
            <a:ext cx="6607175" cy="1676400"/>
          </a:xfrm>
          <a:noFill/>
        </p:spPr>
        <p:txBody>
          <a:bodyPr lIns="99121" tIns="48691" rIns="99121" bIns="48691" anchor="b"/>
          <a:lstStyle/>
          <a:p>
            <a:pPr eaLnBrk="1" hangingPunct="1"/>
            <a:r>
              <a:rPr lang="en-US" sz="4400" dirty="0" smtClean="0"/>
              <a:t>Advertisement 2:Know your Audience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121" tIns="48691" rIns="99121" bIns="48691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Define your target audience.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1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100" dirty="0" smtClean="0">
                <a:latin typeface="+mj-lt"/>
              </a:rPr>
              <a:t>Put </a:t>
            </a:r>
            <a:r>
              <a:rPr lang="en-US" sz="3100" dirty="0" smtClean="0">
                <a:latin typeface="+mj-lt"/>
              </a:rPr>
              <a:t>yourself in the employer’s shoes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Who is reading your resume?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What is their practice all about?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What do they need in a candidate?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What is the employer looking for in a candidate (experiences? </a:t>
            </a:r>
            <a:r>
              <a:rPr lang="en-US" sz="2700" dirty="0" smtClean="0">
                <a:latin typeface="+mj-lt"/>
              </a:rPr>
              <a:t/>
            </a:r>
            <a:br>
              <a:rPr lang="en-US" sz="2700" dirty="0" smtClean="0">
                <a:latin typeface="+mj-lt"/>
              </a:rPr>
            </a:br>
            <a:r>
              <a:rPr lang="en-US" sz="2700" dirty="0" smtClean="0">
                <a:latin typeface="+mj-lt"/>
              </a:rPr>
              <a:t>ties [</a:t>
            </a:r>
            <a:r>
              <a:rPr lang="en-US" sz="2700" dirty="0" smtClean="0">
                <a:latin typeface="+mj-lt"/>
              </a:rPr>
              <a:t>e.g., geographic, personal]? grades? courses? commitment? interest?)  Bring them out.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>
                <a:latin typeface="+mj-lt"/>
              </a:rPr>
              <a:t>Research, </a:t>
            </a:r>
            <a:r>
              <a:rPr lang="en-US" sz="2700" dirty="0" smtClean="0">
                <a:latin typeface="+mj-lt"/>
              </a:rPr>
              <a:t>network</a:t>
            </a:r>
            <a:endParaRPr lang="en-US" sz="2700" dirty="0" smtClean="0">
              <a:latin typeface="+mj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607175" cy="1676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Home Sales Example:</a:t>
            </a:r>
            <a:br>
              <a:rPr lang="en-US" sz="4400" dirty="0" smtClean="0"/>
            </a:br>
            <a:r>
              <a:rPr lang="en-US" sz="4400" dirty="0" smtClean="0"/>
              <a:t>How to use words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2209800"/>
            <a:ext cx="6589713" cy="762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premise: Real estate agents use certain words to describe houses for sale that may hint to other sellers’ agents that a house might sell for less than advertised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+mj-lt"/>
              </a:rPr>
              <a:t>Five of the following ten words hint at a possible defect or drawback to a house, while the other five indicate a more saleable quality.  Which are which?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3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b="1" i="1" dirty="0">
                <a:latin typeface="Verdana" pitchFamily="34" charset="0"/>
              </a:rPr>
              <a:t/>
            </a:r>
            <a:br>
              <a:rPr lang="en-US" sz="1800" b="1" i="1" dirty="0">
                <a:latin typeface="Verdana" pitchFamily="34" charset="0"/>
              </a:rPr>
            </a:br>
            <a:r>
              <a:rPr lang="en-US" sz="1400" b="1" i="1" dirty="0" err="1" smtClean="0">
                <a:latin typeface="Verdana" pitchFamily="34" charset="0"/>
              </a:rPr>
              <a:t>Freakonomics</a:t>
            </a:r>
            <a:r>
              <a:rPr lang="en-US" sz="1400" b="1" i="1" dirty="0" smtClean="0">
                <a:latin typeface="Verdana" pitchFamily="34" charset="0"/>
              </a:rPr>
              <a:t> </a:t>
            </a:r>
            <a:r>
              <a:rPr lang="en-US" sz="1400" b="1" i="1" dirty="0">
                <a:latin typeface="Verdana" pitchFamily="34" charset="0"/>
              </a:rPr>
              <a:t>: A Rogue Economist Explores the Hidden Side </a:t>
            </a:r>
            <a:r>
              <a:rPr lang="en-US" sz="1400" b="1" i="1" dirty="0" smtClean="0">
                <a:latin typeface="Verdana" pitchFamily="34" charset="0"/>
              </a:rPr>
              <a:t>of Everything</a:t>
            </a:r>
            <a:r>
              <a:rPr lang="en-US" sz="1400" dirty="0">
                <a:latin typeface="Verdana" pitchFamily="34" charset="0"/>
              </a:rPr>
              <a:t>, by Steven d. Levitt, Stephen J. </a:t>
            </a:r>
            <a:r>
              <a:rPr lang="en-US" sz="1400" dirty="0" err="1">
                <a:latin typeface="Verdana" pitchFamily="34" charset="0"/>
              </a:rPr>
              <a:t>Dubner</a:t>
            </a:r>
            <a:r>
              <a:rPr lang="en-US" sz="1400" dirty="0">
                <a:latin typeface="Verdana" pitchFamily="34" charset="0"/>
              </a:rPr>
              <a:t>, 2005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+mj-lt"/>
              </a:rPr>
              <a:t>What </a:t>
            </a:r>
            <a:r>
              <a:rPr lang="en-US" sz="2400" dirty="0" smtClean="0">
                <a:latin typeface="+mj-lt"/>
              </a:rPr>
              <a:t>do the five “good” terms have in common</a:t>
            </a:r>
            <a:r>
              <a:rPr lang="en-US" sz="2400" dirty="0" smtClean="0">
                <a:latin typeface="+mj-lt"/>
              </a:rPr>
              <a:t>?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24989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6197"/>
              </p:ext>
            </p:extLst>
          </p:nvPr>
        </p:nvGraphicFramePr>
        <p:xfrm>
          <a:off x="1295400" y="5334000"/>
          <a:ext cx="5181600" cy="2500616"/>
        </p:xfrm>
        <a:graphic>
          <a:graphicData uri="http://schemas.openxmlformats.org/drawingml/2006/table">
            <a:tbl>
              <a:tblPr/>
              <a:tblGrid>
                <a:gridCol w="2592388"/>
                <a:gridCol w="258921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Fantastic</a:t>
                      </a:r>
                    </a:p>
                  </a:txBody>
                  <a:tcPr marL="100163" marR="100163" marT="50082" marB="500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Granite</a:t>
                      </a:r>
                    </a:p>
                  </a:txBody>
                  <a:tcPr marL="100163" marR="100163" marT="50082" marB="500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Maple</a:t>
                      </a:r>
                    </a:p>
                  </a:txBody>
                  <a:tcPr marL="100163" marR="100163" marT="50082" marB="500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Charming</a:t>
                      </a:r>
                    </a:p>
                  </a:txBody>
                  <a:tcPr marL="100163" marR="100163" marT="50082" marB="500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Great Neighborhood</a:t>
                      </a:r>
                    </a:p>
                  </a:txBody>
                  <a:tcPr marL="100163" marR="100163" marT="50082" marB="500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Gourmet</a:t>
                      </a:r>
                    </a:p>
                  </a:txBody>
                  <a:tcPr marL="100163" marR="100163" marT="50082" marB="500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State-of-the Art</a:t>
                      </a:r>
                    </a:p>
                  </a:txBody>
                  <a:tcPr marL="100163" marR="100163" marT="50082" marB="500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Spacious</a:t>
                      </a:r>
                    </a:p>
                  </a:txBody>
                  <a:tcPr marL="100163" marR="100163" marT="50082" marB="500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Corian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00163" marR="100163" marT="50082" marB="500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17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Anything with a “!”</a:t>
                      </a:r>
                    </a:p>
                  </a:txBody>
                  <a:tcPr marL="100163" marR="100163" marT="50082" marB="500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croll-Quill1">
  <a:themeElements>
    <a:clrScheme name="Scroll-Quill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roll-Quill1">
      <a:majorFont>
        <a:latin typeface="Times New Roman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croll-Quill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oll-Quill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oll-Quill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oll-Quill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oll-Quill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oll-Quill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oll-Quill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Data\Microsoft\Templates\Scroll-Quill1.pot</Template>
  <TotalTime>46318703</TotalTime>
  <Pages>58</Pages>
  <Words>3189</Words>
  <Application>Microsoft Office PowerPoint</Application>
  <PresentationFormat>Custom</PresentationFormat>
  <Paragraphs>557</Paragraphs>
  <Slides>47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Scroll-Quill1</vt:lpstr>
      <vt:lpstr>Clip</vt:lpstr>
      <vt:lpstr>Document</vt:lpstr>
      <vt:lpstr>You’re Your First Client!  THE LAW RESUME: Making a case for yourself</vt:lpstr>
      <vt:lpstr>The People</vt:lpstr>
      <vt:lpstr>The Place</vt:lpstr>
      <vt:lpstr>Overview</vt:lpstr>
      <vt:lpstr>Part A: How the Resume Functions</vt:lpstr>
      <vt:lpstr>First Function: First Impressions, Resume as Advertisement</vt:lpstr>
      <vt:lpstr>Advertisement 1:Know the Product—You!</vt:lpstr>
      <vt:lpstr>Advertisement 2:Know your Audience</vt:lpstr>
      <vt:lpstr>Home Sales Example: How to use words</vt:lpstr>
      <vt:lpstr>The Secret About Lawyers.</vt:lpstr>
      <vt:lpstr>Advertisement 3: Design to catch their attention! Be clear and memorable</vt:lpstr>
      <vt:lpstr>Second Function: Interview Material</vt:lpstr>
      <vt:lpstr>Interview Material: Accuracy, Trust and Thoroughness</vt:lpstr>
      <vt:lpstr>Third Function: Calling Card Remember me?</vt:lpstr>
      <vt:lpstr>Part B: Style &amp; Formatting </vt:lpstr>
      <vt:lpstr>PowerPoint Presentation</vt:lpstr>
      <vt:lpstr>PowerPoint Presentation</vt:lpstr>
      <vt:lpstr>PowerPoint Presentation</vt:lpstr>
      <vt:lpstr>PowerPoint Presentation</vt:lpstr>
      <vt:lpstr>Number of pages</vt:lpstr>
      <vt:lpstr>Clarity</vt:lpstr>
      <vt:lpstr>Eye appeal</vt:lpstr>
      <vt:lpstr>From the top down (1):  Heading</vt:lpstr>
      <vt:lpstr>From the top down (2): Personal  Info</vt:lpstr>
      <vt:lpstr>From the top down (3): Objective</vt:lpstr>
      <vt:lpstr>From the top down (4): Education</vt:lpstr>
      <vt:lpstr>Education –  Degree Information</vt:lpstr>
      <vt:lpstr>Education (cont’d) -- Achievements</vt:lpstr>
      <vt:lpstr>Estimated Rank Calculations</vt:lpstr>
      <vt:lpstr>Reminders and Phrasing</vt:lpstr>
      <vt:lpstr>From the top down (5): Experience</vt:lpstr>
      <vt:lpstr>Experience -- Details</vt:lpstr>
      <vt:lpstr>Experience -- Dates</vt:lpstr>
      <vt:lpstr>Nothing to Write ?</vt:lpstr>
      <vt:lpstr>Experience –  Job Description</vt:lpstr>
      <vt:lpstr>Experience (continued)</vt:lpstr>
      <vt:lpstr>From the top down (6): Other Headings</vt:lpstr>
      <vt:lpstr>Examples of Other Skills/Interests</vt:lpstr>
      <vt:lpstr>For Further Reference… Supplemental Materials</vt:lpstr>
      <vt:lpstr>Writing Sample</vt:lpstr>
      <vt:lpstr>Example -- References</vt:lpstr>
      <vt:lpstr>References -- to list</vt:lpstr>
      <vt:lpstr>References -- whom to list</vt:lpstr>
      <vt:lpstr>References -- check</vt:lpstr>
      <vt:lpstr>Summary</vt:lpstr>
      <vt:lpstr>Where to get more information</vt:lpstr>
      <vt:lpstr>GOOD LUCK!!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RESUME</dc:title>
  <dc:subject>Resume Lecture</dc:subject>
  <dc:creator>School of Law</dc:creator>
  <cp:keywords>Resume Lecture</cp:keywords>
  <dc:description>Introductory lecture on resume writing.</dc:description>
  <cp:lastModifiedBy>Lively, Kristina</cp:lastModifiedBy>
  <cp:revision>289</cp:revision>
  <cp:lastPrinted>2000-10-30T15:52:40Z</cp:lastPrinted>
  <dcterms:created xsi:type="dcterms:W3CDTF">1996-12-02T12:37:54Z</dcterms:created>
  <dcterms:modified xsi:type="dcterms:W3CDTF">2011-10-31T20:00:22Z</dcterms:modified>
</cp:coreProperties>
</file>